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69" r:id="rId6"/>
    <p:sldId id="268" r:id="rId7"/>
    <p:sldId id="270" r:id="rId8"/>
    <p:sldId id="272" r:id="rId9"/>
    <p:sldId id="273" r:id="rId10"/>
    <p:sldId id="271" r:id="rId11"/>
    <p:sldId id="274" r:id="rId12"/>
    <p:sldId id="275" r:id="rId13"/>
    <p:sldId id="277" r:id="rId14"/>
    <p:sldId id="276" r:id="rId15"/>
    <p:sldId id="278" r:id="rId16"/>
    <p:sldId id="279"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51CB83-727F-45F7-82CA-5479799AC564}" type="doc">
      <dgm:prSet loTypeId="urn:microsoft.com/office/officeart/2005/8/layout/vList2" loCatId="list" qsTypeId="urn:microsoft.com/office/officeart/2005/8/quickstyle/3d1" qsCatId="3D" csTypeId="urn:microsoft.com/office/officeart/2005/8/colors/accent3_5" csCatId="accent3" phldr="1"/>
      <dgm:spPr/>
      <dgm:t>
        <a:bodyPr/>
        <a:lstStyle/>
        <a:p>
          <a:endParaRPr lang="en-IN"/>
        </a:p>
      </dgm:t>
    </dgm:pt>
    <dgm:pt modelId="{9676AACA-6150-4F1C-A68A-A7B3F3FF5960}">
      <dgm:prSet custT="1"/>
      <dgm:spPr/>
      <dgm:t>
        <a:bodyPr/>
        <a:lstStyle/>
        <a:p>
          <a:pPr>
            <a:buFont typeface="+mj-lt"/>
            <a:buAutoNum type="arabicPeriod"/>
          </a:pPr>
          <a:r>
            <a:rPr lang="en-IN" sz="1600" b="1" dirty="0">
              <a:solidFill>
                <a:schemeClr val="tx1"/>
              </a:solidFill>
              <a:latin typeface="+mj-lt"/>
            </a:rPr>
            <a:t>Year wise loan amount Stats</a:t>
          </a:r>
          <a:endParaRPr lang="en-IN" sz="1600" b="1" dirty="0">
            <a:solidFill>
              <a:schemeClr val="tx1"/>
            </a:solidFill>
          </a:endParaRPr>
        </a:p>
      </dgm:t>
    </dgm:pt>
    <dgm:pt modelId="{C0E85F0C-9828-4A20-AC00-7A259A80C304}" type="parTrans" cxnId="{F0C6F642-F199-4063-898D-8768B58B9256}">
      <dgm:prSet/>
      <dgm:spPr/>
      <dgm:t>
        <a:bodyPr/>
        <a:lstStyle/>
        <a:p>
          <a:endParaRPr lang="en-IN" sz="2400" b="1">
            <a:solidFill>
              <a:schemeClr val="tx1"/>
            </a:solidFill>
          </a:endParaRPr>
        </a:p>
      </dgm:t>
    </dgm:pt>
    <dgm:pt modelId="{83589703-782E-464A-BBBC-6F1DAB4C258E}" type="sibTrans" cxnId="{F0C6F642-F199-4063-898D-8768B58B9256}">
      <dgm:prSet/>
      <dgm:spPr/>
      <dgm:t>
        <a:bodyPr/>
        <a:lstStyle/>
        <a:p>
          <a:endParaRPr lang="en-IN" sz="2400" b="1">
            <a:solidFill>
              <a:schemeClr val="tx1"/>
            </a:solidFill>
          </a:endParaRPr>
        </a:p>
      </dgm:t>
    </dgm:pt>
    <dgm:pt modelId="{83A27244-96E2-477E-B2EF-C4DC151B03AF}">
      <dgm:prSet custT="1"/>
      <dgm:spPr/>
      <dgm:t>
        <a:bodyPr/>
        <a:lstStyle/>
        <a:p>
          <a:r>
            <a:rPr lang="en-IN" sz="1600" b="1" dirty="0">
              <a:solidFill>
                <a:schemeClr val="tx1"/>
              </a:solidFill>
              <a:latin typeface="+mj-lt"/>
            </a:rPr>
            <a:t>Grade and sub grade wise revol_bal</a:t>
          </a:r>
          <a:endParaRPr lang="en-IN" sz="1600" b="1" dirty="0">
            <a:solidFill>
              <a:schemeClr val="tx1"/>
            </a:solidFill>
          </a:endParaRPr>
        </a:p>
      </dgm:t>
    </dgm:pt>
    <dgm:pt modelId="{B1FEB03C-8182-433A-B415-4C2DF728434C}" type="parTrans" cxnId="{7CF8314E-9187-4182-A3BC-2BC8A3E896CA}">
      <dgm:prSet/>
      <dgm:spPr/>
      <dgm:t>
        <a:bodyPr/>
        <a:lstStyle/>
        <a:p>
          <a:endParaRPr lang="en-IN" sz="2400" b="1">
            <a:solidFill>
              <a:schemeClr val="tx1"/>
            </a:solidFill>
          </a:endParaRPr>
        </a:p>
      </dgm:t>
    </dgm:pt>
    <dgm:pt modelId="{A1C8BCE7-76A9-440B-AC4F-EFF59CF35DE3}" type="sibTrans" cxnId="{7CF8314E-9187-4182-A3BC-2BC8A3E896CA}">
      <dgm:prSet/>
      <dgm:spPr/>
      <dgm:t>
        <a:bodyPr/>
        <a:lstStyle/>
        <a:p>
          <a:endParaRPr lang="en-IN" sz="2400" b="1">
            <a:solidFill>
              <a:schemeClr val="tx1"/>
            </a:solidFill>
          </a:endParaRPr>
        </a:p>
      </dgm:t>
    </dgm:pt>
    <dgm:pt modelId="{0FAD6BC6-6D69-4B9D-B24F-6C80515830A5}">
      <dgm:prSet custT="1"/>
      <dgm:spPr/>
      <dgm:t>
        <a:bodyPr/>
        <a:lstStyle/>
        <a:p>
          <a:r>
            <a:rPr lang="en-IN" sz="1500" b="1" dirty="0">
              <a:solidFill>
                <a:schemeClr val="tx1"/>
              </a:solidFill>
              <a:latin typeface="+mj-lt"/>
            </a:rPr>
            <a:t>Total Payment for Verified Status Vs Total Payment for Non Verified Status</a:t>
          </a:r>
          <a:endParaRPr lang="en-IN" sz="1500" b="1" dirty="0">
            <a:solidFill>
              <a:schemeClr val="tx1"/>
            </a:solidFill>
          </a:endParaRPr>
        </a:p>
      </dgm:t>
    </dgm:pt>
    <dgm:pt modelId="{09616ABC-C8C5-44BB-92CC-A62398F8A494}" type="parTrans" cxnId="{41945DAA-FF4F-4F86-B5D4-88D13165F602}">
      <dgm:prSet/>
      <dgm:spPr/>
      <dgm:t>
        <a:bodyPr/>
        <a:lstStyle/>
        <a:p>
          <a:endParaRPr lang="en-IN" sz="2400" b="1">
            <a:solidFill>
              <a:schemeClr val="tx1"/>
            </a:solidFill>
          </a:endParaRPr>
        </a:p>
      </dgm:t>
    </dgm:pt>
    <dgm:pt modelId="{3DC82DEA-8A72-40EB-AED4-1029DD8E1513}" type="sibTrans" cxnId="{41945DAA-FF4F-4F86-B5D4-88D13165F602}">
      <dgm:prSet/>
      <dgm:spPr/>
      <dgm:t>
        <a:bodyPr/>
        <a:lstStyle/>
        <a:p>
          <a:endParaRPr lang="en-IN" sz="2400" b="1">
            <a:solidFill>
              <a:schemeClr val="tx1"/>
            </a:solidFill>
          </a:endParaRPr>
        </a:p>
      </dgm:t>
    </dgm:pt>
    <dgm:pt modelId="{CCE26F2A-E4ED-4C9F-9DE0-E548A1F4EF17}">
      <dgm:prSet custT="1"/>
      <dgm:spPr/>
      <dgm:t>
        <a:bodyPr/>
        <a:lstStyle/>
        <a:p>
          <a:pPr>
            <a:buFont typeface="+mj-lt"/>
            <a:buAutoNum type="arabicPeriod"/>
          </a:pPr>
          <a:r>
            <a:rPr lang="en-IN" sz="1600" b="1" dirty="0">
              <a:solidFill>
                <a:schemeClr val="tx1"/>
              </a:solidFill>
              <a:latin typeface="+mj-lt"/>
            </a:rPr>
            <a:t>State wise and month wise loan status</a:t>
          </a:r>
          <a:endParaRPr lang="en-IN" sz="1600" b="1" dirty="0">
            <a:solidFill>
              <a:schemeClr val="tx1"/>
            </a:solidFill>
          </a:endParaRPr>
        </a:p>
      </dgm:t>
    </dgm:pt>
    <dgm:pt modelId="{2DE21E74-A4E1-4060-BA59-AF924C0CA0E6}" type="parTrans" cxnId="{3F2B27C1-8ECF-4CE7-9DEB-E8DDF9BE09F9}">
      <dgm:prSet/>
      <dgm:spPr/>
      <dgm:t>
        <a:bodyPr/>
        <a:lstStyle/>
        <a:p>
          <a:endParaRPr lang="en-IN" sz="2400" b="1">
            <a:solidFill>
              <a:schemeClr val="tx1"/>
            </a:solidFill>
          </a:endParaRPr>
        </a:p>
      </dgm:t>
    </dgm:pt>
    <dgm:pt modelId="{B84E5964-979C-4D03-8B0D-E5B9EB15B585}" type="sibTrans" cxnId="{3F2B27C1-8ECF-4CE7-9DEB-E8DDF9BE09F9}">
      <dgm:prSet/>
      <dgm:spPr/>
      <dgm:t>
        <a:bodyPr/>
        <a:lstStyle/>
        <a:p>
          <a:endParaRPr lang="en-IN" sz="2400" b="1">
            <a:solidFill>
              <a:schemeClr val="tx1"/>
            </a:solidFill>
          </a:endParaRPr>
        </a:p>
      </dgm:t>
    </dgm:pt>
    <dgm:pt modelId="{865F1BE9-FBD6-40BB-9CCB-936F02261C20}">
      <dgm:prSet custT="1"/>
      <dgm:spPr/>
      <dgm:t>
        <a:bodyPr/>
        <a:lstStyle/>
        <a:p>
          <a:pPr>
            <a:buFont typeface="+mj-lt"/>
            <a:buAutoNum type="arabicPeriod"/>
          </a:pPr>
          <a:r>
            <a:rPr lang="en-IN" sz="1600" b="1" dirty="0">
              <a:solidFill>
                <a:schemeClr val="tx1"/>
              </a:solidFill>
              <a:latin typeface="+mj-lt"/>
            </a:rPr>
            <a:t>Home ownership Vs last payment date stats</a:t>
          </a:r>
          <a:endParaRPr lang="en-IN" sz="1600" b="1" dirty="0">
            <a:solidFill>
              <a:schemeClr val="tx1"/>
            </a:solidFill>
          </a:endParaRPr>
        </a:p>
      </dgm:t>
    </dgm:pt>
    <dgm:pt modelId="{85DB56CC-801A-4168-9CDC-3F23061B3505}" type="parTrans" cxnId="{F9DB6CA4-7866-465E-B525-9BABD6D06A67}">
      <dgm:prSet/>
      <dgm:spPr/>
      <dgm:t>
        <a:bodyPr/>
        <a:lstStyle/>
        <a:p>
          <a:endParaRPr lang="en-IN" sz="2400" b="1">
            <a:solidFill>
              <a:schemeClr val="tx1"/>
            </a:solidFill>
          </a:endParaRPr>
        </a:p>
      </dgm:t>
    </dgm:pt>
    <dgm:pt modelId="{414EABC7-CA28-4863-876A-431595898897}" type="sibTrans" cxnId="{F9DB6CA4-7866-465E-B525-9BABD6D06A67}">
      <dgm:prSet/>
      <dgm:spPr/>
      <dgm:t>
        <a:bodyPr/>
        <a:lstStyle/>
        <a:p>
          <a:endParaRPr lang="en-IN" sz="2400" b="1">
            <a:solidFill>
              <a:schemeClr val="tx1"/>
            </a:solidFill>
          </a:endParaRPr>
        </a:p>
      </dgm:t>
    </dgm:pt>
    <dgm:pt modelId="{E065D622-35CF-4567-B76F-727ED0EB30BB}" type="pres">
      <dgm:prSet presAssocID="{7351CB83-727F-45F7-82CA-5479799AC564}" presName="linear" presStyleCnt="0">
        <dgm:presLayoutVars>
          <dgm:animLvl val="lvl"/>
          <dgm:resizeHandles val="exact"/>
        </dgm:presLayoutVars>
      </dgm:prSet>
      <dgm:spPr/>
    </dgm:pt>
    <dgm:pt modelId="{38748BBF-B128-4026-9B9F-2BD784C04FB6}" type="pres">
      <dgm:prSet presAssocID="{9676AACA-6150-4F1C-A68A-A7B3F3FF5960}" presName="parentText" presStyleLbl="node1" presStyleIdx="0" presStyleCnt="5" custLinFactNeighborY="-68640">
        <dgm:presLayoutVars>
          <dgm:chMax val="0"/>
          <dgm:bulletEnabled val="1"/>
        </dgm:presLayoutVars>
      </dgm:prSet>
      <dgm:spPr/>
    </dgm:pt>
    <dgm:pt modelId="{010B008D-4B9B-455E-8DFD-EA1242F2776D}" type="pres">
      <dgm:prSet presAssocID="{83589703-782E-464A-BBBC-6F1DAB4C258E}" presName="spacer" presStyleCnt="0"/>
      <dgm:spPr/>
    </dgm:pt>
    <dgm:pt modelId="{AAA88020-8251-4218-9255-277954C34A18}" type="pres">
      <dgm:prSet presAssocID="{83A27244-96E2-477E-B2EF-C4DC151B03AF}" presName="parentText" presStyleLbl="node1" presStyleIdx="1" presStyleCnt="5" custScaleY="97240" custLinFactNeighborY="-51833">
        <dgm:presLayoutVars>
          <dgm:chMax val="0"/>
          <dgm:bulletEnabled val="1"/>
        </dgm:presLayoutVars>
      </dgm:prSet>
      <dgm:spPr/>
    </dgm:pt>
    <dgm:pt modelId="{BB9B032F-644F-4397-BE61-6B29E5823E63}" type="pres">
      <dgm:prSet presAssocID="{A1C8BCE7-76A9-440B-AC4F-EFF59CF35DE3}" presName="spacer" presStyleCnt="0"/>
      <dgm:spPr/>
    </dgm:pt>
    <dgm:pt modelId="{1FD4EF25-1876-4D65-B424-1F279EF890A1}" type="pres">
      <dgm:prSet presAssocID="{0FAD6BC6-6D69-4B9D-B24F-6C80515830A5}" presName="parentText" presStyleLbl="node1" presStyleIdx="2" presStyleCnt="5">
        <dgm:presLayoutVars>
          <dgm:chMax val="0"/>
          <dgm:bulletEnabled val="1"/>
        </dgm:presLayoutVars>
      </dgm:prSet>
      <dgm:spPr/>
    </dgm:pt>
    <dgm:pt modelId="{AB18BE0B-CC32-455A-B4BF-F32E764DA3C8}" type="pres">
      <dgm:prSet presAssocID="{3DC82DEA-8A72-40EB-AED4-1029DD8E1513}" presName="spacer" presStyleCnt="0"/>
      <dgm:spPr/>
    </dgm:pt>
    <dgm:pt modelId="{B6E22197-2A86-4013-AAFA-F925A139C2BB}" type="pres">
      <dgm:prSet presAssocID="{CCE26F2A-E4ED-4C9F-9DE0-E548A1F4EF17}" presName="parentText" presStyleLbl="node1" presStyleIdx="3" presStyleCnt="5">
        <dgm:presLayoutVars>
          <dgm:chMax val="0"/>
          <dgm:bulletEnabled val="1"/>
        </dgm:presLayoutVars>
      </dgm:prSet>
      <dgm:spPr/>
    </dgm:pt>
    <dgm:pt modelId="{7250DCCA-1CFD-4832-8C47-FCF7AE3962B7}" type="pres">
      <dgm:prSet presAssocID="{B84E5964-979C-4D03-8B0D-E5B9EB15B585}" presName="spacer" presStyleCnt="0"/>
      <dgm:spPr/>
    </dgm:pt>
    <dgm:pt modelId="{41A7B982-81C7-420D-BE79-9DDB73CCB9A6}" type="pres">
      <dgm:prSet presAssocID="{865F1BE9-FBD6-40BB-9CCB-936F02261C20}" presName="parentText" presStyleLbl="node1" presStyleIdx="4" presStyleCnt="5">
        <dgm:presLayoutVars>
          <dgm:chMax val="0"/>
          <dgm:bulletEnabled val="1"/>
        </dgm:presLayoutVars>
      </dgm:prSet>
      <dgm:spPr/>
    </dgm:pt>
  </dgm:ptLst>
  <dgm:cxnLst>
    <dgm:cxn modelId="{F0C6F642-F199-4063-898D-8768B58B9256}" srcId="{7351CB83-727F-45F7-82CA-5479799AC564}" destId="{9676AACA-6150-4F1C-A68A-A7B3F3FF5960}" srcOrd="0" destOrd="0" parTransId="{C0E85F0C-9828-4A20-AC00-7A259A80C304}" sibTransId="{83589703-782E-464A-BBBC-6F1DAB4C258E}"/>
    <dgm:cxn modelId="{7CF8314E-9187-4182-A3BC-2BC8A3E896CA}" srcId="{7351CB83-727F-45F7-82CA-5479799AC564}" destId="{83A27244-96E2-477E-B2EF-C4DC151B03AF}" srcOrd="1" destOrd="0" parTransId="{B1FEB03C-8182-433A-B415-4C2DF728434C}" sibTransId="{A1C8BCE7-76A9-440B-AC4F-EFF59CF35DE3}"/>
    <dgm:cxn modelId="{DBBF5A80-43BA-4E89-A4FB-E24D204D6F6B}" type="presOf" srcId="{0FAD6BC6-6D69-4B9D-B24F-6C80515830A5}" destId="{1FD4EF25-1876-4D65-B424-1F279EF890A1}" srcOrd="0" destOrd="0" presId="urn:microsoft.com/office/officeart/2005/8/layout/vList2"/>
    <dgm:cxn modelId="{FCF34097-BB7F-402D-BF85-8CF697E037EF}" type="presOf" srcId="{865F1BE9-FBD6-40BB-9CCB-936F02261C20}" destId="{41A7B982-81C7-420D-BE79-9DDB73CCB9A6}" srcOrd="0" destOrd="0" presId="urn:microsoft.com/office/officeart/2005/8/layout/vList2"/>
    <dgm:cxn modelId="{F9DB6CA4-7866-465E-B525-9BABD6D06A67}" srcId="{7351CB83-727F-45F7-82CA-5479799AC564}" destId="{865F1BE9-FBD6-40BB-9CCB-936F02261C20}" srcOrd="4" destOrd="0" parTransId="{85DB56CC-801A-4168-9CDC-3F23061B3505}" sibTransId="{414EABC7-CA28-4863-876A-431595898897}"/>
    <dgm:cxn modelId="{41945DAA-FF4F-4F86-B5D4-88D13165F602}" srcId="{7351CB83-727F-45F7-82CA-5479799AC564}" destId="{0FAD6BC6-6D69-4B9D-B24F-6C80515830A5}" srcOrd="2" destOrd="0" parTransId="{09616ABC-C8C5-44BB-92CC-A62398F8A494}" sibTransId="{3DC82DEA-8A72-40EB-AED4-1029DD8E1513}"/>
    <dgm:cxn modelId="{3F2B27C1-8ECF-4CE7-9DEB-E8DDF9BE09F9}" srcId="{7351CB83-727F-45F7-82CA-5479799AC564}" destId="{CCE26F2A-E4ED-4C9F-9DE0-E548A1F4EF17}" srcOrd="3" destOrd="0" parTransId="{2DE21E74-A4E1-4060-BA59-AF924C0CA0E6}" sibTransId="{B84E5964-979C-4D03-8B0D-E5B9EB15B585}"/>
    <dgm:cxn modelId="{4A4FA0DE-956E-4A43-83CA-981E83A1125E}" type="presOf" srcId="{9676AACA-6150-4F1C-A68A-A7B3F3FF5960}" destId="{38748BBF-B128-4026-9B9F-2BD784C04FB6}" srcOrd="0" destOrd="0" presId="urn:microsoft.com/office/officeart/2005/8/layout/vList2"/>
    <dgm:cxn modelId="{7D8A33DF-9B42-4AA1-983E-166E2CFD2B69}" type="presOf" srcId="{83A27244-96E2-477E-B2EF-C4DC151B03AF}" destId="{AAA88020-8251-4218-9255-277954C34A18}" srcOrd="0" destOrd="0" presId="urn:microsoft.com/office/officeart/2005/8/layout/vList2"/>
    <dgm:cxn modelId="{8771B6E0-538D-45D6-9EEC-CAA76D3C398C}" type="presOf" srcId="{7351CB83-727F-45F7-82CA-5479799AC564}" destId="{E065D622-35CF-4567-B76F-727ED0EB30BB}" srcOrd="0" destOrd="0" presId="urn:microsoft.com/office/officeart/2005/8/layout/vList2"/>
    <dgm:cxn modelId="{60A55EE2-E9EF-45D5-BAC7-47CB798CEE5B}" type="presOf" srcId="{CCE26F2A-E4ED-4C9F-9DE0-E548A1F4EF17}" destId="{B6E22197-2A86-4013-AAFA-F925A139C2BB}" srcOrd="0" destOrd="0" presId="urn:microsoft.com/office/officeart/2005/8/layout/vList2"/>
    <dgm:cxn modelId="{8C58A424-D39D-4484-A804-B70764490D46}" type="presParOf" srcId="{E065D622-35CF-4567-B76F-727ED0EB30BB}" destId="{38748BBF-B128-4026-9B9F-2BD784C04FB6}" srcOrd="0" destOrd="0" presId="urn:microsoft.com/office/officeart/2005/8/layout/vList2"/>
    <dgm:cxn modelId="{B1995F49-35AC-445F-9AC9-27D155C7D94A}" type="presParOf" srcId="{E065D622-35CF-4567-B76F-727ED0EB30BB}" destId="{010B008D-4B9B-455E-8DFD-EA1242F2776D}" srcOrd="1" destOrd="0" presId="urn:microsoft.com/office/officeart/2005/8/layout/vList2"/>
    <dgm:cxn modelId="{25007A31-CEF4-4208-A188-D87F472F9909}" type="presParOf" srcId="{E065D622-35CF-4567-B76F-727ED0EB30BB}" destId="{AAA88020-8251-4218-9255-277954C34A18}" srcOrd="2" destOrd="0" presId="urn:microsoft.com/office/officeart/2005/8/layout/vList2"/>
    <dgm:cxn modelId="{9AC61626-4C84-44E5-8022-A3318E955E90}" type="presParOf" srcId="{E065D622-35CF-4567-B76F-727ED0EB30BB}" destId="{BB9B032F-644F-4397-BE61-6B29E5823E63}" srcOrd="3" destOrd="0" presId="urn:microsoft.com/office/officeart/2005/8/layout/vList2"/>
    <dgm:cxn modelId="{E996A51B-F63F-471E-97D9-750F1D76E12B}" type="presParOf" srcId="{E065D622-35CF-4567-B76F-727ED0EB30BB}" destId="{1FD4EF25-1876-4D65-B424-1F279EF890A1}" srcOrd="4" destOrd="0" presId="urn:microsoft.com/office/officeart/2005/8/layout/vList2"/>
    <dgm:cxn modelId="{FFBAEF1C-A9B2-4A4E-A566-A7081A55A164}" type="presParOf" srcId="{E065D622-35CF-4567-B76F-727ED0EB30BB}" destId="{AB18BE0B-CC32-455A-B4BF-F32E764DA3C8}" srcOrd="5" destOrd="0" presId="urn:microsoft.com/office/officeart/2005/8/layout/vList2"/>
    <dgm:cxn modelId="{717477E3-B083-45E3-A693-351DD3C90DE2}" type="presParOf" srcId="{E065D622-35CF-4567-B76F-727ED0EB30BB}" destId="{B6E22197-2A86-4013-AAFA-F925A139C2BB}" srcOrd="6" destOrd="0" presId="urn:microsoft.com/office/officeart/2005/8/layout/vList2"/>
    <dgm:cxn modelId="{ACFED440-B1CF-406A-86CE-84E244B59AC4}" type="presParOf" srcId="{E065D622-35CF-4567-B76F-727ED0EB30BB}" destId="{7250DCCA-1CFD-4832-8C47-FCF7AE3962B7}" srcOrd="7" destOrd="0" presId="urn:microsoft.com/office/officeart/2005/8/layout/vList2"/>
    <dgm:cxn modelId="{F4861891-A6D6-48BA-9105-BF4ED53807E7}" type="presParOf" srcId="{E065D622-35CF-4567-B76F-727ED0EB30BB}" destId="{41A7B982-81C7-420D-BE79-9DDB73CCB9A6}"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CA1C82-6CB5-4ED0-87BE-54665D509043}" type="doc">
      <dgm:prSet loTypeId="urn:microsoft.com/office/officeart/2005/8/layout/vList5" loCatId="list" qsTypeId="urn:microsoft.com/office/officeart/2005/8/quickstyle/3d1" qsCatId="3D" csTypeId="urn:microsoft.com/office/officeart/2005/8/colors/accent3_4" csCatId="accent3" phldr="1"/>
      <dgm:spPr/>
      <dgm:t>
        <a:bodyPr/>
        <a:lstStyle/>
        <a:p>
          <a:endParaRPr lang="en-IN"/>
        </a:p>
      </dgm:t>
    </dgm:pt>
    <dgm:pt modelId="{5C0D3469-BB2E-45EC-B2F4-1F954F2DB92A}">
      <dgm:prSet custT="1"/>
      <dgm:spPr>
        <a:gradFill rotWithShape="0">
          <a:gsLst>
            <a:gs pos="0">
              <a:srgbClr val="A5A5A5">
                <a:shade val="50000"/>
                <a:hueOff val="0"/>
                <a:satOff val="0"/>
                <a:lumOff val="0"/>
                <a:alphaOff val="0"/>
                <a:satMod val="103000"/>
                <a:lumMod val="102000"/>
                <a:tint val="94000"/>
              </a:srgbClr>
            </a:gs>
            <a:gs pos="50000">
              <a:srgbClr val="A5A5A5">
                <a:shade val="50000"/>
                <a:hueOff val="0"/>
                <a:satOff val="0"/>
                <a:lumOff val="0"/>
                <a:alphaOff val="0"/>
                <a:satMod val="110000"/>
                <a:lumMod val="100000"/>
                <a:shade val="100000"/>
              </a:srgbClr>
            </a:gs>
            <a:gs pos="100000">
              <a:srgbClr val="A5A5A5">
                <a:shade val="50000"/>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spcFirstLastPara="0" vert="horz" wrap="square" lIns="99060" tIns="49530" rIns="99060" bIns="49530" numCol="1" spcCol="1270" anchor="ctr" anchorCtr="0"/>
        <a:lstStyle/>
        <a:p>
          <a:r>
            <a:rPr lang="en-IN" sz="1800" b="1" kern="1200" dirty="0"/>
            <a:t>Problem </a:t>
          </a:r>
          <a:r>
            <a:rPr lang="en-IN" sz="1800" b="1" kern="1200" dirty="0">
              <a:solidFill>
                <a:schemeClr val="bg1"/>
              </a:solidFill>
              <a:latin typeface="Calibri" panose="020F0502020204030204"/>
              <a:ea typeface="+mn-ea"/>
              <a:cs typeface="+mn-cs"/>
            </a:rPr>
            <a:t>Statement</a:t>
          </a:r>
        </a:p>
      </dgm:t>
    </dgm:pt>
    <dgm:pt modelId="{5C7383BB-3317-4736-B6D6-3D3342A629AA}" type="parTrans" cxnId="{77800B80-1D7F-4E75-8621-8DCD5A9013D7}">
      <dgm:prSet/>
      <dgm:spPr/>
      <dgm:t>
        <a:bodyPr/>
        <a:lstStyle/>
        <a:p>
          <a:endParaRPr lang="en-IN" sz="1800"/>
        </a:p>
      </dgm:t>
    </dgm:pt>
    <dgm:pt modelId="{E8404724-F01D-4B9C-8A21-83D90358C310}" type="sibTrans" cxnId="{77800B80-1D7F-4E75-8621-8DCD5A9013D7}">
      <dgm:prSet/>
      <dgm:spPr/>
      <dgm:t>
        <a:bodyPr/>
        <a:lstStyle/>
        <a:p>
          <a:endParaRPr lang="en-IN" sz="1800"/>
        </a:p>
      </dgm:t>
    </dgm:pt>
    <dgm:pt modelId="{C9346294-B30A-461D-9629-A6AD0FA90B9F}" type="pres">
      <dgm:prSet presAssocID="{F6CA1C82-6CB5-4ED0-87BE-54665D509043}" presName="Name0" presStyleCnt="0">
        <dgm:presLayoutVars>
          <dgm:dir/>
          <dgm:animLvl val="lvl"/>
          <dgm:resizeHandles val="exact"/>
        </dgm:presLayoutVars>
      </dgm:prSet>
      <dgm:spPr/>
    </dgm:pt>
    <dgm:pt modelId="{A41CF000-6A80-4F1E-AEF6-4175834C021B}" type="pres">
      <dgm:prSet presAssocID="{5C0D3469-BB2E-45EC-B2F4-1F954F2DB92A}" presName="linNode" presStyleCnt="0"/>
      <dgm:spPr/>
    </dgm:pt>
    <dgm:pt modelId="{7D2F3CBB-CC0C-42BF-8149-A05758136E34}" type="pres">
      <dgm:prSet presAssocID="{5C0D3469-BB2E-45EC-B2F4-1F954F2DB92A}" presName="parentText" presStyleLbl="node1" presStyleIdx="0" presStyleCnt="1" custScaleX="277248" custLinFactNeighborX="-55641" custLinFactNeighborY="20352">
        <dgm:presLayoutVars>
          <dgm:chMax val="1"/>
          <dgm:bulletEnabled val="1"/>
        </dgm:presLayoutVars>
      </dgm:prSet>
      <dgm:spPr>
        <a:xfrm>
          <a:off x="5064" y="510"/>
          <a:ext cx="5300404" cy="522708"/>
        </a:xfrm>
        <a:prstGeom prst="roundRect">
          <a:avLst/>
        </a:prstGeom>
      </dgm:spPr>
    </dgm:pt>
  </dgm:ptLst>
  <dgm:cxnLst>
    <dgm:cxn modelId="{9E878F28-41F4-4E24-9F24-7037590948EF}" type="presOf" srcId="{F6CA1C82-6CB5-4ED0-87BE-54665D509043}" destId="{C9346294-B30A-461D-9629-A6AD0FA90B9F}" srcOrd="0" destOrd="0" presId="urn:microsoft.com/office/officeart/2005/8/layout/vList5"/>
    <dgm:cxn modelId="{77800B80-1D7F-4E75-8621-8DCD5A9013D7}" srcId="{F6CA1C82-6CB5-4ED0-87BE-54665D509043}" destId="{5C0D3469-BB2E-45EC-B2F4-1F954F2DB92A}" srcOrd="0" destOrd="0" parTransId="{5C7383BB-3317-4736-B6D6-3D3342A629AA}" sibTransId="{E8404724-F01D-4B9C-8A21-83D90358C310}"/>
    <dgm:cxn modelId="{5E0C2ABD-607E-4A2B-8585-2B946BBB2A3C}" type="presOf" srcId="{5C0D3469-BB2E-45EC-B2F4-1F954F2DB92A}" destId="{7D2F3CBB-CC0C-42BF-8149-A05758136E34}" srcOrd="0" destOrd="0" presId="urn:microsoft.com/office/officeart/2005/8/layout/vList5"/>
    <dgm:cxn modelId="{66AC4302-E0D1-4A80-AE5C-2C0314C93A80}" type="presParOf" srcId="{C9346294-B30A-461D-9629-A6AD0FA90B9F}" destId="{A41CF000-6A80-4F1E-AEF6-4175834C021B}" srcOrd="0" destOrd="0" presId="urn:microsoft.com/office/officeart/2005/8/layout/vList5"/>
    <dgm:cxn modelId="{7925416E-472C-459F-84DE-17B4500C6F98}" type="presParOf" srcId="{A41CF000-6A80-4F1E-AEF6-4175834C021B}" destId="{7D2F3CBB-CC0C-42BF-8149-A05758136E34}" srcOrd="0" destOrd="0" presId="urn:microsoft.com/office/officeart/2005/8/layout/vList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51CB83-727F-45F7-82CA-5479799AC564}" type="doc">
      <dgm:prSet loTypeId="urn:microsoft.com/office/officeart/2005/8/layout/vList2" loCatId="list" qsTypeId="urn:microsoft.com/office/officeart/2005/8/quickstyle/3d1" qsCatId="3D" csTypeId="urn:microsoft.com/office/officeart/2005/8/colors/accent3_5" csCatId="accent3" phldr="1"/>
      <dgm:spPr/>
      <dgm:t>
        <a:bodyPr/>
        <a:lstStyle/>
        <a:p>
          <a:endParaRPr lang="en-IN"/>
        </a:p>
      </dgm:t>
    </dgm:pt>
    <dgm:pt modelId="{9676AACA-6150-4F1C-A68A-A7B3F3FF5960}">
      <dgm:prSet custT="1"/>
      <dgm:spPr/>
      <dgm:t>
        <a:bodyPr/>
        <a:lstStyle/>
        <a:p>
          <a:r>
            <a:rPr lang="en-US" sz="1800" b="1" dirty="0">
              <a:solidFill>
                <a:schemeClr val="tx1"/>
              </a:solidFill>
            </a:rPr>
            <a:t>Excel</a:t>
          </a:r>
          <a:endParaRPr lang="en-IN" sz="1800" b="1" dirty="0">
            <a:solidFill>
              <a:schemeClr val="tx1"/>
            </a:solidFill>
          </a:endParaRPr>
        </a:p>
      </dgm:t>
    </dgm:pt>
    <dgm:pt modelId="{C0E85F0C-9828-4A20-AC00-7A259A80C304}" type="parTrans" cxnId="{F0C6F642-F199-4063-898D-8768B58B9256}">
      <dgm:prSet/>
      <dgm:spPr/>
      <dgm:t>
        <a:bodyPr/>
        <a:lstStyle/>
        <a:p>
          <a:endParaRPr lang="en-IN" sz="2400" b="1">
            <a:solidFill>
              <a:schemeClr val="tx1"/>
            </a:solidFill>
          </a:endParaRPr>
        </a:p>
      </dgm:t>
    </dgm:pt>
    <dgm:pt modelId="{83589703-782E-464A-BBBC-6F1DAB4C258E}" type="sibTrans" cxnId="{F0C6F642-F199-4063-898D-8768B58B9256}">
      <dgm:prSet/>
      <dgm:spPr/>
      <dgm:t>
        <a:bodyPr/>
        <a:lstStyle/>
        <a:p>
          <a:endParaRPr lang="en-IN" sz="2400" b="1">
            <a:solidFill>
              <a:schemeClr val="tx1"/>
            </a:solidFill>
          </a:endParaRPr>
        </a:p>
      </dgm:t>
    </dgm:pt>
    <dgm:pt modelId="{83A27244-96E2-477E-B2EF-C4DC151B03AF}">
      <dgm:prSet custT="1"/>
      <dgm:spPr/>
      <dgm:t>
        <a:bodyPr/>
        <a:lstStyle/>
        <a:p>
          <a:r>
            <a:rPr lang="en-US" sz="1600" b="1" dirty="0">
              <a:solidFill>
                <a:schemeClr val="tx1"/>
              </a:solidFill>
            </a:rPr>
            <a:t>MySQL</a:t>
          </a:r>
          <a:endParaRPr lang="en-IN" sz="1600" b="1" dirty="0">
            <a:solidFill>
              <a:schemeClr val="tx1"/>
            </a:solidFill>
          </a:endParaRPr>
        </a:p>
      </dgm:t>
    </dgm:pt>
    <dgm:pt modelId="{B1FEB03C-8182-433A-B415-4C2DF728434C}" type="parTrans" cxnId="{7CF8314E-9187-4182-A3BC-2BC8A3E896CA}">
      <dgm:prSet/>
      <dgm:spPr/>
      <dgm:t>
        <a:bodyPr/>
        <a:lstStyle/>
        <a:p>
          <a:endParaRPr lang="en-IN" sz="2400" b="1">
            <a:solidFill>
              <a:schemeClr val="tx1"/>
            </a:solidFill>
          </a:endParaRPr>
        </a:p>
      </dgm:t>
    </dgm:pt>
    <dgm:pt modelId="{A1C8BCE7-76A9-440B-AC4F-EFF59CF35DE3}" type="sibTrans" cxnId="{7CF8314E-9187-4182-A3BC-2BC8A3E896CA}">
      <dgm:prSet/>
      <dgm:spPr/>
      <dgm:t>
        <a:bodyPr/>
        <a:lstStyle/>
        <a:p>
          <a:endParaRPr lang="en-IN" sz="2400" b="1">
            <a:solidFill>
              <a:schemeClr val="tx1"/>
            </a:solidFill>
          </a:endParaRPr>
        </a:p>
      </dgm:t>
    </dgm:pt>
    <dgm:pt modelId="{0FAD6BC6-6D69-4B9D-B24F-6C80515830A5}">
      <dgm:prSet custT="1"/>
      <dgm:spPr/>
      <dgm:t>
        <a:bodyPr/>
        <a:lstStyle/>
        <a:p>
          <a:r>
            <a:rPr lang="en-IN" sz="1800" b="1" dirty="0">
              <a:solidFill>
                <a:schemeClr val="tx1"/>
              </a:solidFill>
            </a:rPr>
            <a:t>PowerBI </a:t>
          </a:r>
        </a:p>
      </dgm:t>
    </dgm:pt>
    <dgm:pt modelId="{09616ABC-C8C5-44BB-92CC-A62398F8A494}" type="parTrans" cxnId="{41945DAA-FF4F-4F86-B5D4-88D13165F602}">
      <dgm:prSet/>
      <dgm:spPr/>
      <dgm:t>
        <a:bodyPr/>
        <a:lstStyle/>
        <a:p>
          <a:endParaRPr lang="en-IN" sz="2400" b="1">
            <a:solidFill>
              <a:schemeClr val="tx1"/>
            </a:solidFill>
          </a:endParaRPr>
        </a:p>
      </dgm:t>
    </dgm:pt>
    <dgm:pt modelId="{3DC82DEA-8A72-40EB-AED4-1029DD8E1513}" type="sibTrans" cxnId="{41945DAA-FF4F-4F86-B5D4-88D13165F602}">
      <dgm:prSet/>
      <dgm:spPr/>
      <dgm:t>
        <a:bodyPr/>
        <a:lstStyle/>
        <a:p>
          <a:endParaRPr lang="en-IN" sz="2400" b="1">
            <a:solidFill>
              <a:schemeClr val="tx1"/>
            </a:solidFill>
          </a:endParaRPr>
        </a:p>
      </dgm:t>
    </dgm:pt>
    <dgm:pt modelId="{CCE26F2A-E4ED-4C9F-9DE0-E548A1F4EF17}">
      <dgm:prSet custT="1"/>
      <dgm:spPr/>
      <dgm:t>
        <a:bodyPr/>
        <a:lstStyle/>
        <a:p>
          <a:r>
            <a:rPr lang="en-US" sz="1800" b="1" dirty="0">
              <a:solidFill>
                <a:schemeClr val="tx1"/>
              </a:solidFill>
            </a:rPr>
            <a:t>Power query</a:t>
          </a:r>
          <a:endParaRPr lang="en-IN" sz="1800" b="1" dirty="0">
            <a:solidFill>
              <a:schemeClr val="tx1"/>
            </a:solidFill>
          </a:endParaRPr>
        </a:p>
      </dgm:t>
    </dgm:pt>
    <dgm:pt modelId="{2DE21E74-A4E1-4060-BA59-AF924C0CA0E6}" type="parTrans" cxnId="{3F2B27C1-8ECF-4CE7-9DEB-E8DDF9BE09F9}">
      <dgm:prSet/>
      <dgm:spPr/>
      <dgm:t>
        <a:bodyPr/>
        <a:lstStyle/>
        <a:p>
          <a:endParaRPr lang="en-IN" sz="2400" b="1">
            <a:solidFill>
              <a:schemeClr val="tx1"/>
            </a:solidFill>
          </a:endParaRPr>
        </a:p>
      </dgm:t>
    </dgm:pt>
    <dgm:pt modelId="{B84E5964-979C-4D03-8B0D-E5B9EB15B585}" type="sibTrans" cxnId="{3F2B27C1-8ECF-4CE7-9DEB-E8DDF9BE09F9}">
      <dgm:prSet/>
      <dgm:spPr/>
      <dgm:t>
        <a:bodyPr/>
        <a:lstStyle/>
        <a:p>
          <a:endParaRPr lang="en-IN" sz="2400" b="1">
            <a:solidFill>
              <a:schemeClr val="tx1"/>
            </a:solidFill>
          </a:endParaRPr>
        </a:p>
      </dgm:t>
    </dgm:pt>
    <dgm:pt modelId="{865F1BE9-FBD6-40BB-9CCB-936F02261C20}">
      <dgm:prSet custT="1"/>
      <dgm:spPr/>
      <dgm:t>
        <a:bodyPr/>
        <a:lstStyle/>
        <a:p>
          <a:r>
            <a:rPr lang="en-US" sz="1800" b="1" dirty="0">
              <a:solidFill>
                <a:schemeClr val="tx1"/>
              </a:solidFill>
            </a:rPr>
            <a:t>Tableau</a:t>
          </a:r>
          <a:endParaRPr lang="en-IN" sz="1800" b="1" dirty="0">
            <a:solidFill>
              <a:schemeClr val="tx1"/>
            </a:solidFill>
          </a:endParaRPr>
        </a:p>
      </dgm:t>
    </dgm:pt>
    <dgm:pt modelId="{85DB56CC-801A-4168-9CDC-3F23061B3505}" type="parTrans" cxnId="{F9DB6CA4-7866-465E-B525-9BABD6D06A67}">
      <dgm:prSet/>
      <dgm:spPr/>
      <dgm:t>
        <a:bodyPr/>
        <a:lstStyle/>
        <a:p>
          <a:endParaRPr lang="en-IN" sz="2400" b="1">
            <a:solidFill>
              <a:schemeClr val="tx1"/>
            </a:solidFill>
          </a:endParaRPr>
        </a:p>
      </dgm:t>
    </dgm:pt>
    <dgm:pt modelId="{414EABC7-CA28-4863-876A-431595898897}" type="sibTrans" cxnId="{F9DB6CA4-7866-465E-B525-9BABD6D06A67}">
      <dgm:prSet/>
      <dgm:spPr/>
      <dgm:t>
        <a:bodyPr/>
        <a:lstStyle/>
        <a:p>
          <a:endParaRPr lang="en-IN" sz="2400" b="1">
            <a:solidFill>
              <a:schemeClr val="tx1"/>
            </a:solidFill>
          </a:endParaRPr>
        </a:p>
      </dgm:t>
    </dgm:pt>
    <dgm:pt modelId="{CA450636-BB42-4503-8181-47A22E2EE107}">
      <dgm:prSet custT="1"/>
      <dgm:spPr/>
      <dgm:t>
        <a:bodyPr/>
        <a:lstStyle/>
        <a:p>
          <a:r>
            <a:rPr lang="en-US" sz="1800" b="1" dirty="0">
              <a:solidFill>
                <a:schemeClr val="tx1"/>
              </a:solidFill>
            </a:rPr>
            <a:t>PPT for editing and presentations</a:t>
          </a:r>
          <a:endParaRPr lang="en-IN" sz="1800" b="1" dirty="0">
            <a:solidFill>
              <a:schemeClr val="tx1"/>
            </a:solidFill>
          </a:endParaRPr>
        </a:p>
      </dgm:t>
    </dgm:pt>
    <dgm:pt modelId="{2EDD419F-C12F-4546-8D3E-7A4837F6AD83}" type="parTrans" cxnId="{15C3FB7B-892A-4FA9-A1CB-D04E3594E90F}">
      <dgm:prSet/>
      <dgm:spPr/>
      <dgm:t>
        <a:bodyPr/>
        <a:lstStyle/>
        <a:p>
          <a:endParaRPr lang="en-IN" sz="2400" b="1">
            <a:solidFill>
              <a:schemeClr val="tx1"/>
            </a:solidFill>
          </a:endParaRPr>
        </a:p>
      </dgm:t>
    </dgm:pt>
    <dgm:pt modelId="{BE11D382-2C9E-4D8F-A1E9-7F2FA21026B4}" type="sibTrans" cxnId="{15C3FB7B-892A-4FA9-A1CB-D04E3594E90F}">
      <dgm:prSet/>
      <dgm:spPr/>
      <dgm:t>
        <a:bodyPr/>
        <a:lstStyle/>
        <a:p>
          <a:endParaRPr lang="en-IN" sz="2400" b="1">
            <a:solidFill>
              <a:schemeClr val="tx1"/>
            </a:solidFill>
          </a:endParaRPr>
        </a:p>
      </dgm:t>
    </dgm:pt>
    <dgm:pt modelId="{E065D622-35CF-4567-B76F-727ED0EB30BB}" type="pres">
      <dgm:prSet presAssocID="{7351CB83-727F-45F7-82CA-5479799AC564}" presName="linear" presStyleCnt="0">
        <dgm:presLayoutVars>
          <dgm:animLvl val="lvl"/>
          <dgm:resizeHandles val="exact"/>
        </dgm:presLayoutVars>
      </dgm:prSet>
      <dgm:spPr/>
    </dgm:pt>
    <dgm:pt modelId="{38748BBF-B128-4026-9B9F-2BD784C04FB6}" type="pres">
      <dgm:prSet presAssocID="{9676AACA-6150-4F1C-A68A-A7B3F3FF5960}" presName="parentText" presStyleLbl="node1" presStyleIdx="0" presStyleCnt="6" custLinFactY="-3445" custLinFactNeighborY="-100000">
        <dgm:presLayoutVars>
          <dgm:chMax val="0"/>
          <dgm:bulletEnabled val="1"/>
        </dgm:presLayoutVars>
      </dgm:prSet>
      <dgm:spPr/>
    </dgm:pt>
    <dgm:pt modelId="{010B008D-4B9B-455E-8DFD-EA1242F2776D}" type="pres">
      <dgm:prSet presAssocID="{83589703-782E-464A-BBBC-6F1DAB4C258E}" presName="spacer" presStyleCnt="0"/>
      <dgm:spPr/>
    </dgm:pt>
    <dgm:pt modelId="{AAA88020-8251-4218-9255-277954C34A18}" type="pres">
      <dgm:prSet presAssocID="{83A27244-96E2-477E-B2EF-C4DC151B03AF}" presName="parentText" presStyleLbl="node1" presStyleIdx="1" presStyleCnt="6" custLinFactY="-973" custLinFactNeighborY="-100000">
        <dgm:presLayoutVars>
          <dgm:chMax val="0"/>
          <dgm:bulletEnabled val="1"/>
        </dgm:presLayoutVars>
      </dgm:prSet>
      <dgm:spPr/>
    </dgm:pt>
    <dgm:pt modelId="{BB9B032F-644F-4397-BE61-6B29E5823E63}" type="pres">
      <dgm:prSet presAssocID="{A1C8BCE7-76A9-440B-AC4F-EFF59CF35DE3}" presName="spacer" presStyleCnt="0"/>
      <dgm:spPr/>
    </dgm:pt>
    <dgm:pt modelId="{1FD4EF25-1876-4D65-B424-1F279EF890A1}" type="pres">
      <dgm:prSet presAssocID="{0FAD6BC6-6D69-4B9D-B24F-6C80515830A5}" presName="parentText" presStyleLbl="node1" presStyleIdx="2" presStyleCnt="6">
        <dgm:presLayoutVars>
          <dgm:chMax val="0"/>
          <dgm:bulletEnabled val="1"/>
        </dgm:presLayoutVars>
      </dgm:prSet>
      <dgm:spPr/>
    </dgm:pt>
    <dgm:pt modelId="{AB18BE0B-CC32-455A-B4BF-F32E764DA3C8}" type="pres">
      <dgm:prSet presAssocID="{3DC82DEA-8A72-40EB-AED4-1029DD8E1513}" presName="spacer" presStyleCnt="0"/>
      <dgm:spPr/>
    </dgm:pt>
    <dgm:pt modelId="{B6E22197-2A86-4013-AAFA-F925A139C2BB}" type="pres">
      <dgm:prSet presAssocID="{CCE26F2A-E4ED-4C9F-9DE0-E548A1F4EF17}" presName="parentText" presStyleLbl="node1" presStyleIdx="3" presStyleCnt="6">
        <dgm:presLayoutVars>
          <dgm:chMax val="0"/>
          <dgm:bulletEnabled val="1"/>
        </dgm:presLayoutVars>
      </dgm:prSet>
      <dgm:spPr/>
    </dgm:pt>
    <dgm:pt modelId="{7250DCCA-1CFD-4832-8C47-FCF7AE3962B7}" type="pres">
      <dgm:prSet presAssocID="{B84E5964-979C-4D03-8B0D-E5B9EB15B585}" presName="spacer" presStyleCnt="0"/>
      <dgm:spPr/>
    </dgm:pt>
    <dgm:pt modelId="{41A7B982-81C7-420D-BE79-9DDB73CCB9A6}" type="pres">
      <dgm:prSet presAssocID="{865F1BE9-FBD6-40BB-9CCB-936F02261C20}" presName="parentText" presStyleLbl="node1" presStyleIdx="4" presStyleCnt="6">
        <dgm:presLayoutVars>
          <dgm:chMax val="0"/>
          <dgm:bulletEnabled val="1"/>
        </dgm:presLayoutVars>
      </dgm:prSet>
      <dgm:spPr/>
    </dgm:pt>
    <dgm:pt modelId="{A0636A1B-F7BA-4225-9A59-69173688A833}" type="pres">
      <dgm:prSet presAssocID="{414EABC7-CA28-4863-876A-431595898897}" presName="spacer" presStyleCnt="0"/>
      <dgm:spPr/>
    </dgm:pt>
    <dgm:pt modelId="{E6680C8C-B8D3-4553-A31A-B0F4EB2F0C3D}" type="pres">
      <dgm:prSet presAssocID="{CA450636-BB42-4503-8181-47A22E2EE107}" presName="parentText" presStyleLbl="node1" presStyleIdx="5" presStyleCnt="6">
        <dgm:presLayoutVars>
          <dgm:chMax val="0"/>
          <dgm:bulletEnabled val="1"/>
        </dgm:presLayoutVars>
      </dgm:prSet>
      <dgm:spPr/>
    </dgm:pt>
  </dgm:ptLst>
  <dgm:cxnLst>
    <dgm:cxn modelId="{F0C6F642-F199-4063-898D-8768B58B9256}" srcId="{7351CB83-727F-45F7-82CA-5479799AC564}" destId="{9676AACA-6150-4F1C-A68A-A7B3F3FF5960}" srcOrd="0" destOrd="0" parTransId="{C0E85F0C-9828-4A20-AC00-7A259A80C304}" sibTransId="{83589703-782E-464A-BBBC-6F1DAB4C258E}"/>
    <dgm:cxn modelId="{7CF8314E-9187-4182-A3BC-2BC8A3E896CA}" srcId="{7351CB83-727F-45F7-82CA-5479799AC564}" destId="{83A27244-96E2-477E-B2EF-C4DC151B03AF}" srcOrd="1" destOrd="0" parTransId="{B1FEB03C-8182-433A-B415-4C2DF728434C}" sibTransId="{A1C8BCE7-76A9-440B-AC4F-EFF59CF35DE3}"/>
    <dgm:cxn modelId="{15C3FB7B-892A-4FA9-A1CB-D04E3594E90F}" srcId="{7351CB83-727F-45F7-82CA-5479799AC564}" destId="{CA450636-BB42-4503-8181-47A22E2EE107}" srcOrd="5" destOrd="0" parTransId="{2EDD419F-C12F-4546-8D3E-7A4837F6AD83}" sibTransId="{BE11D382-2C9E-4D8F-A1E9-7F2FA21026B4}"/>
    <dgm:cxn modelId="{DBBF5A80-43BA-4E89-A4FB-E24D204D6F6B}" type="presOf" srcId="{0FAD6BC6-6D69-4B9D-B24F-6C80515830A5}" destId="{1FD4EF25-1876-4D65-B424-1F279EF890A1}" srcOrd="0" destOrd="0" presId="urn:microsoft.com/office/officeart/2005/8/layout/vList2"/>
    <dgm:cxn modelId="{FCF34097-BB7F-402D-BF85-8CF697E037EF}" type="presOf" srcId="{865F1BE9-FBD6-40BB-9CCB-936F02261C20}" destId="{41A7B982-81C7-420D-BE79-9DDB73CCB9A6}" srcOrd="0" destOrd="0" presId="urn:microsoft.com/office/officeart/2005/8/layout/vList2"/>
    <dgm:cxn modelId="{F9DB6CA4-7866-465E-B525-9BABD6D06A67}" srcId="{7351CB83-727F-45F7-82CA-5479799AC564}" destId="{865F1BE9-FBD6-40BB-9CCB-936F02261C20}" srcOrd="4" destOrd="0" parTransId="{85DB56CC-801A-4168-9CDC-3F23061B3505}" sibTransId="{414EABC7-CA28-4863-876A-431595898897}"/>
    <dgm:cxn modelId="{41945DAA-FF4F-4F86-B5D4-88D13165F602}" srcId="{7351CB83-727F-45F7-82CA-5479799AC564}" destId="{0FAD6BC6-6D69-4B9D-B24F-6C80515830A5}" srcOrd="2" destOrd="0" parTransId="{09616ABC-C8C5-44BB-92CC-A62398F8A494}" sibTransId="{3DC82DEA-8A72-40EB-AED4-1029DD8E1513}"/>
    <dgm:cxn modelId="{3F2B27C1-8ECF-4CE7-9DEB-E8DDF9BE09F9}" srcId="{7351CB83-727F-45F7-82CA-5479799AC564}" destId="{CCE26F2A-E4ED-4C9F-9DE0-E548A1F4EF17}" srcOrd="3" destOrd="0" parTransId="{2DE21E74-A4E1-4060-BA59-AF924C0CA0E6}" sibTransId="{B84E5964-979C-4D03-8B0D-E5B9EB15B585}"/>
    <dgm:cxn modelId="{4A4FA0DE-956E-4A43-83CA-981E83A1125E}" type="presOf" srcId="{9676AACA-6150-4F1C-A68A-A7B3F3FF5960}" destId="{38748BBF-B128-4026-9B9F-2BD784C04FB6}" srcOrd="0" destOrd="0" presId="urn:microsoft.com/office/officeart/2005/8/layout/vList2"/>
    <dgm:cxn modelId="{7D8A33DF-9B42-4AA1-983E-166E2CFD2B69}" type="presOf" srcId="{83A27244-96E2-477E-B2EF-C4DC151B03AF}" destId="{AAA88020-8251-4218-9255-277954C34A18}" srcOrd="0" destOrd="0" presId="urn:microsoft.com/office/officeart/2005/8/layout/vList2"/>
    <dgm:cxn modelId="{8771B6E0-538D-45D6-9EEC-CAA76D3C398C}" type="presOf" srcId="{7351CB83-727F-45F7-82CA-5479799AC564}" destId="{E065D622-35CF-4567-B76F-727ED0EB30BB}" srcOrd="0" destOrd="0" presId="urn:microsoft.com/office/officeart/2005/8/layout/vList2"/>
    <dgm:cxn modelId="{60A55EE2-E9EF-45D5-BAC7-47CB798CEE5B}" type="presOf" srcId="{CCE26F2A-E4ED-4C9F-9DE0-E548A1F4EF17}" destId="{B6E22197-2A86-4013-AAFA-F925A139C2BB}" srcOrd="0" destOrd="0" presId="urn:microsoft.com/office/officeart/2005/8/layout/vList2"/>
    <dgm:cxn modelId="{02A662EE-444A-4D83-BB98-FB459A93BF9D}" type="presOf" srcId="{CA450636-BB42-4503-8181-47A22E2EE107}" destId="{E6680C8C-B8D3-4553-A31A-B0F4EB2F0C3D}" srcOrd="0" destOrd="0" presId="urn:microsoft.com/office/officeart/2005/8/layout/vList2"/>
    <dgm:cxn modelId="{8C58A424-D39D-4484-A804-B70764490D46}" type="presParOf" srcId="{E065D622-35CF-4567-B76F-727ED0EB30BB}" destId="{38748BBF-B128-4026-9B9F-2BD784C04FB6}" srcOrd="0" destOrd="0" presId="urn:microsoft.com/office/officeart/2005/8/layout/vList2"/>
    <dgm:cxn modelId="{B1995F49-35AC-445F-9AC9-27D155C7D94A}" type="presParOf" srcId="{E065D622-35CF-4567-B76F-727ED0EB30BB}" destId="{010B008D-4B9B-455E-8DFD-EA1242F2776D}" srcOrd="1" destOrd="0" presId="urn:microsoft.com/office/officeart/2005/8/layout/vList2"/>
    <dgm:cxn modelId="{25007A31-CEF4-4208-A188-D87F472F9909}" type="presParOf" srcId="{E065D622-35CF-4567-B76F-727ED0EB30BB}" destId="{AAA88020-8251-4218-9255-277954C34A18}" srcOrd="2" destOrd="0" presId="urn:microsoft.com/office/officeart/2005/8/layout/vList2"/>
    <dgm:cxn modelId="{9AC61626-4C84-44E5-8022-A3318E955E90}" type="presParOf" srcId="{E065D622-35CF-4567-B76F-727ED0EB30BB}" destId="{BB9B032F-644F-4397-BE61-6B29E5823E63}" srcOrd="3" destOrd="0" presId="urn:microsoft.com/office/officeart/2005/8/layout/vList2"/>
    <dgm:cxn modelId="{E996A51B-F63F-471E-97D9-750F1D76E12B}" type="presParOf" srcId="{E065D622-35CF-4567-B76F-727ED0EB30BB}" destId="{1FD4EF25-1876-4D65-B424-1F279EF890A1}" srcOrd="4" destOrd="0" presId="urn:microsoft.com/office/officeart/2005/8/layout/vList2"/>
    <dgm:cxn modelId="{FFBAEF1C-A9B2-4A4E-A566-A7081A55A164}" type="presParOf" srcId="{E065D622-35CF-4567-B76F-727ED0EB30BB}" destId="{AB18BE0B-CC32-455A-B4BF-F32E764DA3C8}" srcOrd="5" destOrd="0" presId="urn:microsoft.com/office/officeart/2005/8/layout/vList2"/>
    <dgm:cxn modelId="{717477E3-B083-45E3-A693-351DD3C90DE2}" type="presParOf" srcId="{E065D622-35CF-4567-B76F-727ED0EB30BB}" destId="{B6E22197-2A86-4013-AAFA-F925A139C2BB}" srcOrd="6" destOrd="0" presId="urn:microsoft.com/office/officeart/2005/8/layout/vList2"/>
    <dgm:cxn modelId="{ACFED440-B1CF-406A-86CE-84E244B59AC4}" type="presParOf" srcId="{E065D622-35CF-4567-B76F-727ED0EB30BB}" destId="{7250DCCA-1CFD-4832-8C47-FCF7AE3962B7}" srcOrd="7" destOrd="0" presId="urn:microsoft.com/office/officeart/2005/8/layout/vList2"/>
    <dgm:cxn modelId="{F4861891-A6D6-48BA-9105-BF4ED53807E7}" type="presParOf" srcId="{E065D622-35CF-4567-B76F-727ED0EB30BB}" destId="{41A7B982-81C7-420D-BE79-9DDB73CCB9A6}" srcOrd="8" destOrd="0" presId="urn:microsoft.com/office/officeart/2005/8/layout/vList2"/>
    <dgm:cxn modelId="{39711077-1772-4F87-993D-A22CF565FE15}" type="presParOf" srcId="{E065D622-35CF-4567-B76F-727ED0EB30BB}" destId="{A0636A1B-F7BA-4225-9A59-69173688A833}" srcOrd="9" destOrd="0" presId="urn:microsoft.com/office/officeart/2005/8/layout/vList2"/>
    <dgm:cxn modelId="{A3559B21-1718-4E77-ABB3-E2177E954CFE}" type="presParOf" srcId="{E065D622-35CF-4567-B76F-727ED0EB30BB}" destId="{E6680C8C-B8D3-4553-A31A-B0F4EB2F0C3D}" srcOrd="1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48BBF-B128-4026-9B9F-2BD784C04FB6}">
      <dsp:nvSpPr>
        <dsp:cNvPr id="0" name=""/>
        <dsp:cNvSpPr/>
      </dsp:nvSpPr>
      <dsp:spPr>
        <a:xfrm>
          <a:off x="0" y="0"/>
          <a:ext cx="5310533" cy="455246"/>
        </a:xfrm>
        <a:prstGeom prst="roundRect">
          <a:avLst/>
        </a:prstGeom>
        <a:gradFill rotWithShape="0">
          <a:gsLst>
            <a:gs pos="0">
              <a:schemeClr val="accent3">
                <a:alpha val="90000"/>
                <a:hueOff val="0"/>
                <a:satOff val="0"/>
                <a:lumOff val="0"/>
                <a:alphaOff val="0"/>
                <a:tint val="94000"/>
                <a:satMod val="103000"/>
                <a:lumMod val="102000"/>
              </a:schemeClr>
            </a:gs>
            <a:gs pos="50000">
              <a:schemeClr val="accent3">
                <a:alpha val="90000"/>
                <a:hueOff val="0"/>
                <a:satOff val="0"/>
                <a:lumOff val="0"/>
                <a:alphaOff val="0"/>
                <a:shade val="100000"/>
                <a:satMod val="110000"/>
                <a:lumMod val="100000"/>
              </a:schemeClr>
            </a:gs>
            <a:gs pos="100000">
              <a:schemeClr val="accent3">
                <a:alpha val="90000"/>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IN" sz="1600" b="1" kern="1200" dirty="0">
              <a:solidFill>
                <a:schemeClr val="tx1"/>
              </a:solidFill>
              <a:latin typeface="+mj-lt"/>
            </a:rPr>
            <a:t>Year wise loan amount Stats</a:t>
          </a:r>
          <a:endParaRPr lang="en-IN" sz="1600" b="1" kern="1200" dirty="0">
            <a:solidFill>
              <a:schemeClr val="tx1"/>
            </a:solidFill>
          </a:endParaRPr>
        </a:p>
      </dsp:txBody>
      <dsp:txXfrm>
        <a:off x="22223" y="22223"/>
        <a:ext cx="5266087" cy="410800"/>
      </dsp:txXfrm>
    </dsp:sp>
    <dsp:sp modelId="{AAA88020-8251-4218-9255-277954C34A18}">
      <dsp:nvSpPr>
        <dsp:cNvPr id="0" name=""/>
        <dsp:cNvSpPr/>
      </dsp:nvSpPr>
      <dsp:spPr>
        <a:xfrm>
          <a:off x="0" y="460757"/>
          <a:ext cx="5310533" cy="442681"/>
        </a:xfrm>
        <a:prstGeom prst="roundRect">
          <a:avLst/>
        </a:prstGeom>
        <a:gradFill rotWithShape="0">
          <a:gsLst>
            <a:gs pos="0">
              <a:schemeClr val="accent3">
                <a:alpha val="90000"/>
                <a:hueOff val="0"/>
                <a:satOff val="0"/>
                <a:lumOff val="0"/>
                <a:alphaOff val="-10000"/>
                <a:tint val="94000"/>
                <a:satMod val="103000"/>
                <a:lumMod val="102000"/>
              </a:schemeClr>
            </a:gs>
            <a:gs pos="50000">
              <a:schemeClr val="accent3">
                <a:alpha val="90000"/>
                <a:hueOff val="0"/>
                <a:satOff val="0"/>
                <a:lumOff val="0"/>
                <a:alphaOff val="-10000"/>
                <a:shade val="100000"/>
                <a:satMod val="110000"/>
                <a:lumMod val="100000"/>
              </a:schemeClr>
            </a:gs>
            <a:gs pos="100000">
              <a:schemeClr val="accent3">
                <a:alpha val="90000"/>
                <a:hueOff val="0"/>
                <a:satOff val="0"/>
                <a:lumOff val="0"/>
                <a:alphaOff val="-10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solidFill>
                <a:schemeClr val="tx1"/>
              </a:solidFill>
              <a:latin typeface="+mj-lt"/>
            </a:rPr>
            <a:t>Grade and sub grade wise revol_bal</a:t>
          </a:r>
          <a:endParaRPr lang="en-IN" sz="1600" b="1" kern="1200" dirty="0">
            <a:solidFill>
              <a:schemeClr val="tx1"/>
            </a:solidFill>
          </a:endParaRPr>
        </a:p>
      </dsp:txBody>
      <dsp:txXfrm>
        <a:off x="21610" y="482367"/>
        <a:ext cx="5267313" cy="399461"/>
      </dsp:txXfrm>
    </dsp:sp>
    <dsp:sp modelId="{1FD4EF25-1876-4D65-B424-1F279EF890A1}">
      <dsp:nvSpPr>
        <dsp:cNvPr id="0" name=""/>
        <dsp:cNvSpPr/>
      </dsp:nvSpPr>
      <dsp:spPr>
        <a:xfrm>
          <a:off x="0" y="920590"/>
          <a:ext cx="5310533" cy="455246"/>
        </a:xfrm>
        <a:prstGeom prst="roundRect">
          <a:avLst/>
        </a:prstGeom>
        <a:gradFill rotWithShape="0">
          <a:gsLst>
            <a:gs pos="0">
              <a:schemeClr val="accent3">
                <a:alpha val="90000"/>
                <a:hueOff val="0"/>
                <a:satOff val="0"/>
                <a:lumOff val="0"/>
                <a:alphaOff val="-20000"/>
                <a:tint val="94000"/>
                <a:satMod val="103000"/>
                <a:lumMod val="102000"/>
              </a:schemeClr>
            </a:gs>
            <a:gs pos="50000">
              <a:schemeClr val="accent3">
                <a:alpha val="90000"/>
                <a:hueOff val="0"/>
                <a:satOff val="0"/>
                <a:lumOff val="0"/>
                <a:alphaOff val="-20000"/>
                <a:shade val="100000"/>
                <a:satMod val="110000"/>
                <a:lumMod val="100000"/>
              </a:schemeClr>
            </a:gs>
            <a:gs pos="100000">
              <a:schemeClr val="accent3">
                <a:alpha val="90000"/>
                <a:hueOff val="0"/>
                <a:satOff val="0"/>
                <a:lumOff val="0"/>
                <a:alphaOff val="-20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dirty="0">
              <a:solidFill>
                <a:schemeClr val="tx1"/>
              </a:solidFill>
              <a:latin typeface="+mj-lt"/>
            </a:rPr>
            <a:t>Total Payment for Verified Status Vs Total Payment for Non Verified Status</a:t>
          </a:r>
          <a:endParaRPr lang="en-IN" sz="1500" b="1" kern="1200" dirty="0">
            <a:solidFill>
              <a:schemeClr val="tx1"/>
            </a:solidFill>
          </a:endParaRPr>
        </a:p>
      </dsp:txBody>
      <dsp:txXfrm>
        <a:off x="22223" y="942813"/>
        <a:ext cx="5266087" cy="410800"/>
      </dsp:txXfrm>
    </dsp:sp>
    <dsp:sp modelId="{B6E22197-2A86-4013-AAFA-F925A139C2BB}">
      <dsp:nvSpPr>
        <dsp:cNvPr id="0" name=""/>
        <dsp:cNvSpPr/>
      </dsp:nvSpPr>
      <dsp:spPr>
        <a:xfrm>
          <a:off x="0" y="1387132"/>
          <a:ext cx="5310533" cy="455246"/>
        </a:xfrm>
        <a:prstGeom prst="roundRect">
          <a:avLst/>
        </a:prstGeom>
        <a:gradFill rotWithShape="0">
          <a:gsLst>
            <a:gs pos="0">
              <a:schemeClr val="accent3">
                <a:alpha val="90000"/>
                <a:hueOff val="0"/>
                <a:satOff val="0"/>
                <a:lumOff val="0"/>
                <a:alphaOff val="-30000"/>
                <a:tint val="94000"/>
                <a:satMod val="103000"/>
                <a:lumMod val="102000"/>
              </a:schemeClr>
            </a:gs>
            <a:gs pos="50000">
              <a:schemeClr val="accent3">
                <a:alpha val="90000"/>
                <a:hueOff val="0"/>
                <a:satOff val="0"/>
                <a:lumOff val="0"/>
                <a:alphaOff val="-30000"/>
                <a:shade val="100000"/>
                <a:satMod val="110000"/>
                <a:lumMod val="100000"/>
              </a:schemeClr>
            </a:gs>
            <a:gs pos="100000">
              <a:schemeClr val="accent3">
                <a:alpha val="90000"/>
                <a:hueOff val="0"/>
                <a:satOff val="0"/>
                <a:lumOff val="0"/>
                <a:alphaOff val="-30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IN" sz="1600" b="1" kern="1200" dirty="0">
              <a:solidFill>
                <a:schemeClr val="tx1"/>
              </a:solidFill>
              <a:latin typeface="+mj-lt"/>
            </a:rPr>
            <a:t>State wise and month wise loan status</a:t>
          </a:r>
          <a:endParaRPr lang="en-IN" sz="1600" b="1" kern="1200" dirty="0">
            <a:solidFill>
              <a:schemeClr val="tx1"/>
            </a:solidFill>
          </a:endParaRPr>
        </a:p>
      </dsp:txBody>
      <dsp:txXfrm>
        <a:off x="22223" y="1409355"/>
        <a:ext cx="5266087" cy="410800"/>
      </dsp:txXfrm>
    </dsp:sp>
    <dsp:sp modelId="{41A7B982-81C7-420D-BE79-9DDB73CCB9A6}">
      <dsp:nvSpPr>
        <dsp:cNvPr id="0" name=""/>
        <dsp:cNvSpPr/>
      </dsp:nvSpPr>
      <dsp:spPr>
        <a:xfrm>
          <a:off x="0" y="1853674"/>
          <a:ext cx="5310533" cy="455246"/>
        </a:xfrm>
        <a:prstGeom prst="roundRect">
          <a:avLst/>
        </a:prstGeom>
        <a:gradFill rotWithShape="0">
          <a:gsLst>
            <a:gs pos="0">
              <a:schemeClr val="accent3">
                <a:alpha val="90000"/>
                <a:hueOff val="0"/>
                <a:satOff val="0"/>
                <a:lumOff val="0"/>
                <a:alphaOff val="-40000"/>
                <a:tint val="94000"/>
                <a:satMod val="103000"/>
                <a:lumMod val="102000"/>
              </a:schemeClr>
            </a:gs>
            <a:gs pos="50000">
              <a:schemeClr val="accent3">
                <a:alpha val="90000"/>
                <a:hueOff val="0"/>
                <a:satOff val="0"/>
                <a:lumOff val="0"/>
                <a:alphaOff val="-40000"/>
                <a:shade val="100000"/>
                <a:satMod val="110000"/>
                <a:lumMod val="100000"/>
              </a:schemeClr>
            </a:gs>
            <a:gs pos="100000">
              <a:schemeClr val="accent3">
                <a:alpha val="90000"/>
                <a:hueOff val="0"/>
                <a:satOff val="0"/>
                <a:lumOff val="0"/>
                <a:alphaOff val="-40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IN" sz="1600" b="1" kern="1200" dirty="0">
              <a:solidFill>
                <a:schemeClr val="tx1"/>
              </a:solidFill>
              <a:latin typeface="+mj-lt"/>
            </a:rPr>
            <a:t>Home ownership Vs last payment date stats</a:t>
          </a:r>
          <a:endParaRPr lang="en-IN" sz="1600" b="1" kern="1200" dirty="0">
            <a:solidFill>
              <a:schemeClr val="tx1"/>
            </a:solidFill>
          </a:endParaRPr>
        </a:p>
      </dsp:txBody>
      <dsp:txXfrm>
        <a:off x="22223" y="1875897"/>
        <a:ext cx="5266087" cy="410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F3CBB-CC0C-42BF-8149-A05758136E34}">
      <dsp:nvSpPr>
        <dsp:cNvPr id="0" name=""/>
        <dsp:cNvSpPr/>
      </dsp:nvSpPr>
      <dsp:spPr>
        <a:xfrm>
          <a:off x="0" y="487"/>
          <a:ext cx="5300404" cy="498782"/>
        </a:xfrm>
        <a:prstGeom prst="roundRect">
          <a:avLst/>
        </a:prstGeom>
        <a:gradFill rotWithShape="0">
          <a:gsLst>
            <a:gs pos="0">
              <a:srgbClr val="A5A5A5">
                <a:shade val="50000"/>
                <a:hueOff val="0"/>
                <a:satOff val="0"/>
                <a:lumOff val="0"/>
                <a:alphaOff val="0"/>
                <a:satMod val="103000"/>
                <a:lumMod val="102000"/>
                <a:tint val="94000"/>
              </a:srgbClr>
            </a:gs>
            <a:gs pos="50000">
              <a:srgbClr val="A5A5A5">
                <a:shade val="50000"/>
                <a:hueOff val="0"/>
                <a:satOff val="0"/>
                <a:lumOff val="0"/>
                <a:alphaOff val="0"/>
                <a:satMod val="110000"/>
                <a:lumMod val="100000"/>
                <a:shade val="100000"/>
              </a:srgbClr>
            </a:gs>
            <a:gs pos="100000">
              <a:srgbClr val="A5A5A5">
                <a:shade val="50000"/>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800100">
            <a:lnSpc>
              <a:spcPct val="90000"/>
            </a:lnSpc>
            <a:spcBef>
              <a:spcPct val="0"/>
            </a:spcBef>
            <a:spcAft>
              <a:spcPct val="35000"/>
            </a:spcAft>
            <a:buNone/>
          </a:pPr>
          <a:r>
            <a:rPr lang="en-IN" sz="1800" b="1" kern="1200" dirty="0"/>
            <a:t>Problem </a:t>
          </a:r>
          <a:r>
            <a:rPr lang="en-IN" sz="1800" b="1" kern="1200" dirty="0">
              <a:solidFill>
                <a:schemeClr val="bg1"/>
              </a:solidFill>
              <a:latin typeface="Calibri" panose="020F0502020204030204"/>
              <a:ea typeface="+mn-ea"/>
              <a:cs typeface="+mn-cs"/>
            </a:rPr>
            <a:t>Statement</a:t>
          </a:r>
        </a:p>
      </dsp:txBody>
      <dsp:txXfrm>
        <a:off x="24349" y="24836"/>
        <a:ext cx="5251706" cy="450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48BBF-B128-4026-9B9F-2BD784C04FB6}">
      <dsp:nvSpPr>
        <dsp:cNvPr id="0" name=""/>
        <dsp:cNvSpPr/>
      </dsp:nvSpPr>
      <dsp:spPr>
        <a:xfrm>
          <a:off x="0" y="0"/>
          <a:ext cx="5310533" cy="373485"/>
        </a:xfrm>
        <a:prstGeom prst="roundRect">
          <a:avLst/>
        </a:prstGeom>
        <a:gradFill rotWithShape="0">
          <a:gsLst>
            <a:gs pos="0">
              <a:schemeClr val="accent3">
                <a:alpha val="90000"/>
                <a:hueOff val="0"/>
                <a:satOff val="0"/>
                <a:lumOff val="0"/>
                <a:alphaOff val="0"/>
                <a:tint val="94000"/>
                <a:satMod val="103000"/>
                <a:lumMod val="102000"/>
              </a:schemeClr>
            </a:gs>
            <a:gs pos="50000">
              <a:schemeClr val="accent3">
                <a:alpha val="90000"/>
                <a:hueOff val="0"/>
                <a:satOff val="0"/>
                <a:lumOff val="0"/>
                <a:alphaOff val="0"/>
                <a:shade val="100000"/>
                <a:satMod val="110000"/>
                <a:lumMod val="100000"/>
              </a:schemeClr>
            </a:gs>
            <a:gs pos="100000">
              <a:schemeClr val="accent3">
                <a:alpha val="90000"/>
                <a:hueOff val="0"/>
                <a:satOff val="0"/>
                <a:lumOff val="0"/>
                <a:alphaOff val="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Excel</a:t>
          </a:r>
          <a:endParaRPr lang="en-IN" sz="1800" b="1" kern="1200" dirty="0">
            <a:solidFill>
              <a:schemeClr val="tx1"/>
            </a:solidFill>
          </a:endParaRPr>
        </a:p>
      </dsp:txBody>
      <dsp:txXfrm>
        <a:off x="18232" y="18232"/>
        <a:ext cx="5274069" cy="337021"/>
      </dsp:txXfrm>
    </dsp:sp>
    <dsp:sp modelId="{AAA88020-8251-4218-9255-277954C34A18}">
      <dsp:nvSpPr>
        <dsp:cNvPr id="0" name=""/>
        <dsp:cNvSpPr/>
      </dsp:nvSpPr>
      <dsp:spPr>
        <a:xfrm>
          <a:off x="0" y="370196"/>
          <a:ext cx="5310533" cy="373485"/>
        </a:xfrm>
        <a:prstGeom prst="roundRect">
          <a:avLst/>
        </a:prstGeom>
        <a:gradFill rotWithShape="0">
          <a:gsLst>
            <a:gs pos="0">
              <a:schemeClr val="accent3">
                <a:alpha val="90000"/>
                <a:hueOff val="0"/>
                <a:satOff val="0"/>
                <a:lumOff val="0"/>
                <a:alphaOff val="-8000"/>
                <a:tint val="94000"/>
                <a:satMod val="103000"/>
                <a:lumMod val="102000"/>
              </a:schemeClr>
            </a:gs>
            <a:gs pos="50000">
              <a:schemeClr val="accent3">
                <a:alpha val="90000"/>
                <a:hueOff val="0"/>
                <a:satOff val="0"/>
                <a:lumOff val="0"/>
                <a:alphaOff val="-8000"/>
                <a:shade val="100000"/>
                <a:satMod val="110000"/>
                <a:lumMod val="100000"/>
              </a:schemeClr>
            </a:gs>
            <a:gs pos="100000">
              <a:schemeClr val="accent3">
                <a:alpha val="90000"/>
                <a:hueOff val="0"/>
                <a:satOff val="0"/>
                <a:lumOff val="0"/>
                <a:alphaOff val="-8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MySQL</a:t>
          </a:r>
          <a:endParaRPr lang="en-IN" sz="1600" b="1" kern="1200" dirty="0">
            <a:solidFill>
              <a:schemeClr val="tx1"/>
            </a:solidFill>
          </a:endParaRPr>
        </a:p>
      </dsp:txBody>
      <dsp:txXfrm>
        <a:off x="18232" y="388428"/>
        <a:ext cx="5274069" cy="337021"/>
      </dsp:txXfrm>
    </dsp:sp>
    <dsp:sp modelId="{1FD4EF25-1876-4D65-B424-1F279EF890A1}">
      <dsp:nvSpPr>
        <dsp:cNvPr id="0" name=""/>
        <dsp:cNvSpPr/>
      </dsp:nvSpPr>
      <dsp:spPr>
        <a:xfrm>
          <a:off x="0" y="772854"/>
          <a:ext cx="5310533" cy="373485"/>
        </a:xfrm>
        <a:prstGeom prst="roundRect">
          <a:avLst/>
        </a:prstGeom>
        <a:gradFill rotWithShape="0">
          <a:gsLst>
            <a:gs pos="0">
              <a:schemeClr val="accent3">
                <a:alpha val="90000"/>
                <a:hueOff val="0"/>
                <a:satOff val="0"/>
                <a:lumOff val="0"/>
                <a:alphaOff val="-16000"/>
                <a:tint val="94000"/>
                <a:satMod val="103000"/>
                <a:lumMod val="102000"/>
              </a:schemeClr>
            </a:gs>
            <a:gs pos="50000">
              <a:schemeClr val="accent3">
                <a:alpha val="90000"/>
                <a:hueOff val="0"/>
                <a:satOff val="0"/>
                <a:lumOff val="0"/>
                <a:alphaOff val="-16000"/>
                <a:shade val="100000"/>
                <a:satMod val="110000"/>
                <a:lumMod val="100000"/>
              </a:schemeClr>
            </a:gs>
            <a:gs pos="100000">
              <a:schemeClr val="accent3">
                <a:alpha val="90000"/>
                <a:hueOff val="0"/>
                <a:satOff val="0"/>
                <a:lumOff val="0"/>
                <a:alphaOff val="-16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tx1"/>
              </a:solidFill>
            </a:rPr>
            <a:t>PowerBI </a:t>
          </a:r>
        </a:p>
      </dsp:txBody>
      <dsp:txXfrm>
        <a:off x="18232" y="791086"/>
        <a:ext cx="5274069" cy="337021"/>
      </dsp:txXfrm>
    </dsp:sp>
    <dsp:sp modelId="{B6E22197-2A86-4013-AAFA-F925A139C2BB}">
      <dsp:nvSpPr>
        <dsp:cNvPr id="0" name=""/>
        <dsp:cNvSpPr/>
      </dsp:nvSpPr>
      <dsp:spPr>
        <a:xfrm>
          <a:off x="0" y="1159108"/>
          <a:ext cx="5310533" cy="373485"/>
        </a:xfrm>
        <a:prstGeom prst="roundRect">
          <a:avLst/>
        </a:prstGeom>
        <a:gradFill rotWithShape="0">
          <a:gsLst>
            <a:gs pos="0">
              <a:schemeClr val="accent3">
                <a:alpha val="90000"/>
                <a:hueOff val="0"/>
                <a:satOff val="0"/>
                <a:lumOff val="0"/>
                <a:alphaOff val="-24000"/>
                <a:tint val="94000"/>
                <a:satMod val="103000"/>
                <a:lumMod val="102000"/>
              </a:schemeClr>
            </a:gs>
            <a:gs pos="50000">
              <a:schemeClr val="accent3">
                <a:alpha val="90000"/>
                <a:hueOff val="0"/>
                <a:satOff val="0"/>
                <a:lumOff val="0"/>
                <a:alphaOff val="-24000"/>
                <a:shade val="100000"/>
                <a:satMod val="110000"/>
                <a:lumMod val="100000"/>
              </a:schemeClr>
            </a:gs>
            <a:gs pos="100000">
              <a:schemeClr val="accent3">
                <a:alpha val="90000"/>
                <a:hueOff val="0"/>
                <a:satOff val="0"/>
                <a:lumOff val="0"/>
                <a:alphaOff val="-24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Power query</a:t>
          </a:r>
          <a:endParaRPr lang="en-IN" sz="1800" b="1" kern="1200" dirty="0">
            <a:solidFill>
              <a:schemeClr val="tx1"/>
            </a:solidFill>
          </a:endParaRPr>
        </a:p>
      </dsp:txBody>
      <dsp:txXfrm>
        <a:off x="18232" y="1177340"/>
        <a:ext cx="5274069" cy="337021"/>
      </dsp:txXfrm>
    </dsp:sp>
    <dsp:sp modelId="{41A7B982-81C7-420D-BE79-9DDB73CCB9A6}">
      <dsp:nvSpPr>
        <dsp:cNvPr id="0" name=""/>
        <dsp:cNvSpPr/>
      </dsp:nvSpPr>
      <dsp:spPr>
        <a:xfrm>
          <a:off x="0" y="1545363"/>
          <a:ext cx="5310533" cy="373485"/>
        </a:xfrm>
        <a:prstGeom prst="roundRect">
          <a:avLst/>
        </a:prstGeom>
        <a:gradFill rotWithShape="0">
          <a:gsLst>
            <a:gs pos="0">
              <a:schemeClr val="accent3">
                <a:alpha val="90000"/>
                <a:hueOff val="0"/>
                <a:satOff val="0"/>
                <a:lumOff val="0"/>
                <a:alphaOff val="-32000"/>
                <a:tint val="94000"/>
                <a:satMod val="103000"/>
                <a:lumMod val="102000"/>
              </a:schemeClr>
            </a:gs>
            <a:gs pos="50000">
              <a:schemeClr val="accent3">
                <a:alpha val="90000"/>
                <a:hueOff val="0"/>
                <a:satOff val="0"/>
                <a:lumOff val="0"/>
                <a:alphaOff val="-32000"/>
                <a:shade val="100000"/>
                <a:satMod val="110000"/>
                <a:lumMod val="100000"/>
              </a:schemeClr>
            </a:gs>
            <a:gs pos="100000">
              <a:schemeClr val="accent3">
                <a:alpha val="90000"/>
                <a:hueOff val="0"/>
                <a:satOff val="0"/>
                <a:lumOff val="0"/>
                <a:alphaOff val="-32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Tableau</a:t>
          </a:r>
          <a:endParaRPr lang="en-IN" sz="1800" b="1" kern="1200" dirty="0">
            <a:solidFill>
              <a:schemeClr val="tx1"/>
            </a:solidFill>
          </a:endParaRPr>
        </a:p>
      </dsp:txBody>
      <dsp:txXfrm>
        <a:off x="18232" y="1563595"/>
        <a:ext cx="5274069" cy="337021"/>
      </dsp:txXfrm>
    </dsp:sp>
    <dsp:sp modelId="{E6680C8C-B8D3-4553-A31A-B0F4EB2F0C3D}">
      <dsp:nvSpPr>
        <dsp:cNvPr id="0" name=""/>
        <dsp:cNvSpPr/>
      </dsp:nvSpPr>
      <dsp:spPr>
        <a:xfrm>
          <a:off x="0" y="1931618"/>
          <a:ext cx="5310533" cy="373485"/>
        </a:xfrm>
        <a:prstGeom prst="roundRect">
          <a:avLst/>
        </a:prstGeom>
        <a:gradFill rotWithShape="0">
          <a:gsLst>
            <a:gs pos="0">
              <a:schemeClr val="accent3">
                <a:alpha val="90000"/>
                <a:hueOff val="0"/>
                <a:satOff val="0"/>
                <a:lumOff val="0"/>
                <a:alphaOff val="-40000"/>
                <a:tint val="94000"/>
                <a:satMod val="103000"/>
                <a:lumMod val="102000"/>
              </a:schemeClr>
            </a:gs>
            <a:gs pos="50000">
              <a:schemeClr val="accent3">
                <a:alpha val="90000"/>
                <a:hueOff val="0"/>
                <a:satOff val="0"/>
                <a:lumOff val="0"/>
                <a:alphaOff val="-40000"/>
                <a:shade val="100000"/>
                <a:satMod val="110000"/>
                <a:lumMod val="100000"/>
              </a:schemeClr>
            </a:gs>
            <a:gs pos="100000">
              <a:schemeClr val="accent3">
                <a:alpha val="90000"/>
                <a:hueOff val="0"/>
                <a:satOff val="0"/>
                <a:lumOff val="0"/>
                <a:alphaOff val="-40000"/>
                <a:shade val="78000"/>
                <a:satMod val="12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PPT for editing and presentations</a:t>
          </a:r>
          <a:endParaRPr lang="en-IN" sz="1800" b="1" kern="1200" dirty="0">
            <a:solidFill>
              <a:schemeClr val="tx1"/>
            </a:solidFill>
          </a:endParaRPr>
        </a:p>
      </dsp:txBody>
      <dsp:txXfrm>
        <a:off x="18232" y="1949850"/>
        <a:ext cx="5274069" cy="3370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es/photo/1561387" TargetMode="External"/><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image" Target="../media/image2.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5.png"/><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image" Target="../media/image4.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chemeClr val="bg1"/>
                </a:solidFill>
              </a:rPr>
              <a:t>Bank Performance Analysis</a:t>
            </a:r>
          </a:p>
        </p:txBody>
      </p:sp>
      <p:sp>
        <p:nvSpPr>
          <p:cNvPr id="8" name="Subtitle 7">
            <a:extLst>
              <a:ext uri="{FF2B5EF4-FFF2-40B4-BE49-F238E27FC236}">
                <a16:creationId xmlns:a16="http://schemas.microsoft.com/office/drawing/2014/main" id="{0E3CEA22-AD11-8346-02E0-E2A4628449AD}"/>
              </a:ext>
            </a:extLst>
          </p:cNvPr>
          <p:cNvSpPr>
            <a:spLocks noGrp="1"/>
          </p:cNvSpPr>
          <p:nvPr>
            <p:ph type="subTitle" idx="1"/>
          </p:nvPr>
        </p:nvSpPr>
        <p:spPr>
          <a:xfrm>
            <a:off x="304800" y="3710250"/>
            <a:ext cx="3137647" cy="2842951"/>
          </a:xfrm>
        </p:spPr>
        <p:txBody>
          <a:bodyPr/>
          <a:lstStyle/>
          <a:p>
            <a:pPr algn="l"/>
            <a:r>
              <a:rPr lang="en-IN" sz="2400" b="1" i="1" dirty="0">
                <a:solidFill>
                  <a:schemeClr val="bg1"/>
                </a:solidFill>
                <a:latin typeface="Candara" panose="020E0502030303020204" pitchFamily="34" charset="0"/>
              </a:rPr>
              <a:t>Our Team (Group – 02)</a:t>
            </a:r>
          </a:p>
          <a:p>
            <a:pPr algn="l"/>
            <a:endParaRPr lang="en-IN" sz="1600" i="1" dirty="0">
              <a:solidFill>
                <a:schemeClr val="bg1"/>
              </a:solidFill>
              <a:latin typeface="Candara" panose="020E0502030303020204" pitchFamily="34" charset="0"/>
            </a:endParaRP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Rithik</a:t>
            </a: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Pratiksha</a:t>
            </a: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Shalini</a:t>
            </a: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Amrutha</a:t>
            </a: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Harshal</a:t>
            </a:r>
          </a:p>
          <a:p>
            <a:pPr marL="457200" indent="-457200" algn="l">
              <a:buFont typeface="Arial" panose="020B0604020202020204" pitchFamily="34" charset="0"/>
              <a:buChar char="•"/>
            </a:pPr>
            <a:r>
              <a:rPr lang="en-IN" sz="2000" b="1" i="1" dirty="0">
                <a:solidFill>
                  <a:schemeClr val="bg1"/>
                </a:solidFill>
                <a:latin typeface="Candara" panose="020E0502030303020204" pitchFamily="34" charset="0"/>
              </a:rPr>
              <a:t>Abhishek</a:t>
            </a:r>
          </a:p>
          <a:p>
            <a:pPr marL="457200" indent="-457200" algn="l">
              <a:buFont typeface="Arial" panose="020B0604020202020204" pitchFamily="34" charset="0"/>
              <a:buChar char="•"/>
            </a:pPr>
            <a:endParaRPr lang="en-IN" dirty="0"/>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8C3F-6F42-36AE-C0B5-DD0FD09A9B60}"/>
              </a:ext>
            </a:extLst>
          </p:cNvPr>
          <p:cNvSpPr>
            <a:spLocks noGrp="1"/>
          </p:cNvSpPr>
          <p:nvPr>
            <p:ph type="title"/>
          </p:nvPr>
        </p:nvSpPr>
        <p:spPr/>
        <p:txBody>
          <a:bodyPr/>
          <a:lstStyle/>
          <a:p>
            <a:r>
              <a:rPr lang="en-IN" dirty="0"/>
              <a:t>Challenges During Project</a:t>
            </a:r>
          </a:p>
        </p:txBody>
      </p:sp>
      <p:sp>
        <p:nvSpPr>
          <p:cNvPr id="3" name="Content Placeholder 2">
            <a:extLst>
              <a:ext uri="{FF2B5EF4-FFF2-40B4-BE49-F238E27FC236}">
                <a16:creationId xmlns:a16="http://schemas.microsoft.com/office/drawing/2014/main" id="{EEFA1117-C068-67F7-0FA6-29D6DFE331D4}"/>
              </a:ext>
            </a:extLst>
          </p:cNvPr>
          <p:cNvSpPr>
            <a:spLocks noGrp="1"/>
          </p:cNvSpPr>
          <p:nvPr>
            <p:ph idx="1"/>
          </p:nvPr>
        </p:nvSpPr>
        <p:spPr/>
        <p:txBody>
          <a:bodyPr/>
          <a:lstStyle/>
          <a:p>
            <a:r>
              <a:rPr lang="en-IN" dirty="0"/>
              <a:t>True challenge was to assemble our classroom knowledge  and to put it into this real-world.</a:t>
            </a:r>
          </a:p>
          <a:p>
            <a:endParaRPr lang="en-IN" dirty="0"/>
          </a:p>
          <a:p>
            <a:r>
              <a:rPr lang="en-IN" dirty="0"/>
              <a:t>Different opinions and priorities to be gathered as a team for each tasks.</a:t>
            </a:r>
          </a:p>
          <a:p>
            <a:endParaRPr lang="en-IN" dirty="0"/>
          </a:p>
          <a:p>
            <a:r>
              <a:rPr lang="en-IN" dirty="0"/>
              <a:t>Compiling and selecting the best outcomes for presentation.</a:t>
            </a:r>
          </a:p>
        </p:txBody>
      </p:sp>
    </p:spTree>
    <p:extLst>
      <p:ext uri="{BB962C8B-B14F-4D97-AF65-F5344CB8AC3E}">
        <p14:creationId xmlns:p14="http://schemas.microsoft.com/office/powerpoint/2010/main" val="2308194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ABB1-DD3D-43A0-EB12-12EDC806BCC3}"/>
              </a:ext>
            </a:extLst>
          </p:cNvPr>
          <p:cNvSpPr>
            <a:spLocks noGrp="1"/>
          </p:cNvSpPr>
          <p:nvPr>
            <p:ph type="title"/>
          </p:nvPr>
        </p:nvSpPr>
        <p:spPr/>
        <p:txBody>
          <a:bodyPr/>
          <a:lstStyle/>
          <a:p>
            <a:r>
              <a:rPr lang="en-IN" dirty="0"/>
              <a:t>Excel Dashboard</a:t>
            </a:r>
          </a:p>
        </p:txBody>
      </p:sp>
      <p:pic>
        <p:nvPicPr>
          <p:cNvPr id="5" name="Content Placeholder 4">
            <a:extLst>
              <a:ext uri="{FF2B5EF4-FFF2-40B4-BE49-F238E27FC236}">
                <a16:creationId xmlns:a16="http://schemas.microsoft.com/office/drawing/2014/main" id="{20250ACC-3D60-5333-EEA0-6952C259E555}"/>
              </a:ext>
            </a:extLst>
          </p:cNvPr>
          <p:cNvPicPr>
            <a:picLocks noGrp="1" noChangeAspect="1"/>
          </p:cNvPicPr>
          <p:nvPr>
            <p:ph idx="1"/>
          </p:nvPr>
        </p:nvPicPr>
        <p:blipFill>
          <a:blip r:embed="rId2"/>
          <a:stretch>
            <a:fillRect/>
          </a:stretch>
        </p:blipFill>
        <p:spPr>
          <a:xfrm>
            <a:off x="1371600" y="1855694"/>
            <a:ext cx="9601199" cy="4446494"/>
          </a:xfrm>
        </p:spPr>
      </p:pic>
    </p:spTree>
    <p:extLst>
      <p:ext uri="{BB962C8B-B14F-4D97-AF65-F5344CB8AC3E}">
        <p14:creationId xmlns:p14="http://schemas.microsoft.com/office/powerpoint/2010/main" val="97476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ABB1-DD3D-43A0-EB12-12EDC806BCC3}"/>
              </a:ext>
            </a:extLst>
          </p:cNvPr>
          <p:cNvSpPr>
            <a:spLocks noGrp="1"/>
          </p:cNvSpPr>
          <p:nvPr>
            <p:ph type="title"/>
          </p:nvPr>
        </p:nvSpPr>
        <p:spPr/>
        <p:txBody>
          <a:bodyPr/>
          <a:lstStyle/>
          <a:p>
            <a:r>
              <a:rPr lang="en-IN" dirty="0"/>
              <a:t>Power BI Dashboard</a:t>
            </a:r>
          </a:p>
        </p:txBody>
      </p:sp>
      <p:pic>
        <p:nvPicPr>
          <p:cNvPr id="5" name="Content Placeholder 4">
            <a:extLst>
              <a:ext uri="{FF2B5EF4-FFF2-40B4-BE49-F238E27FC236}">
                <a16:creationId xmlns:a16="http://schemas.microsoft.com/office/drawing/2014/main" id="{D84A28CF-BAE1-A8D7-FD50-E72F2D608643}"/>
              </a:ext>
            </a:extLst>
          </p:cNvPr>
          <p:cNvPicPr>
            <a:picLocks noGrp="1" noChangeAspect="1"/>
          </p:cNvPicPr>
          <p:nvPr>
            <p:ph idx="1"/>
          </p:nvPr>
        </p:nvPicPr>
        <p:blipFill>
          <a:blip r:embed="rId2"/>
          <a:stretch>
            <a:fillRect/>
          </a:stretch>
        </p:blipFill>
        <p:spPr>
          <a:xfrm>
            <a:off x="1371600" y="1721223"/>
            <a:ext cx="9457765" cy="4697505"/>
          </a:xfrm>
        </p:spPr>
      </p:pic>
    </p:spTree>
    <p:extLst>
      <p:ext uri="{BB962C8B-B14F-4D97-AF65-F5344CB8AC3E}">
        <p14:creationId xmlns:p14="http://schemas.microsoft.com/office/powerpoint/2010/main" val="683802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ABB1-DD3D-43A0-EB12-12EDC806BCC3}"/>
              </a:ext>
            </a:extLst>
          </p:cNvPr>
          <p:cNvSpPr>
            <a:spLocks noGrp="1"/>
          </p:cNvSpPr>
          <p:nvPr>
            <p:ph type="title"/>
          </p:nvPr>
        </p:nvSpPr>
        <p:spPr/>
        <p:txBody>
          <a:bodyPr/>
          <a:lstStyle/>
          <a:p>
            <a:r>
              <a:rPr lang="en-IN" dirty="0"/>
              <a:t>Tableau Dashboard</a:t>
            </a:r>
          </a:p>
        </p:txBody>
      </p:sp>
      <p:pic>
        <p:nvPicPr>
          <p:cNvPr id="5" name="Content Placeholder 4">
            <a:extLst>
              <a:ext uri="{FF2B5EF4-FFF2-40B4-BE49-F238E27FC236}">
                <a16:creationId xmlns:a16="http://schemas.microsoft.com/office/drawing/2014/main" id="{2CF2528B-4734-FF6C-8C5E-426E1A8B6E2B}"/>
              </a:ext>
            </a:extLst>
          </p:cNvPr>
          <p:cNvPicPr>
            <a:picLocks noGrp="1" noChangeAspect="1"/>
          </p:cNvPicPr>
          <p:nvPr>
            <p:ph idx="1"/>
          </p:nvPr>
        </p:nvPicPr>
        <p:blipFill>
          <a:blip r:embed="rId2"/>
          <a:stretch>
            <a:fillRect/>
          </a:stretch>
        </p:blipFill>
        <p:spPr>
          <a:xfrm>
            <a:off x="1783976" y="1523999"/>
            <a:ext cx="9188824" cy="4894729"/>
          </a:xfrm>
        </p:spPr>
      </p:pic>
    </p:spTree>
    <p:extLst>
      <p:ext uri="{BB962C8B-B14F-4D97-AF65-F5344CB8AC3E}">
        <p14:creationId xmlns:p14="http://schemas.microsoft.com/office/powerpoint/2010/main" val="4186044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E016B4-82A5-8B8A-D974-D34300D714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739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C969-E9E1-8096-6677-A008B52D0800}"/>
              </a:ext>
            </a:extLst>
          </p:cNvPr>
          <p:cNvSpPr>
            <a:spLocks noGrp="1"/>
          </p:cNvSpPr>
          <p:nvPr>
            <p:ph type="title"/>
          </p:nvPr>
        </p:nvSpPr>
        <p:spPr/>
        <p:txBody>
          <a:bodyPr/>
          <a:lstStyle/>
          <a:p>
            <a:pPr algn="ctr"/>
            <a:r>
              <a:rPr lang="en-US" dirty="0"/>
              <a:t>Project Objective</a:t>
            </a:r>
            <a:endParaRPr lang="en-IN" dirty="0"/>
          </a:p>
        </p:txBody>
      </p:sp>
      <p:sp>
        <p:nvSpPr>
          <p:cNvPr id="3" name="Content Placeholder 2">
            <a:extLst>
              <a:ext uri="{FF2B5EF4-FFF2-40B4-BE49-F238E27FC236}">
                <a16:creationId xmlns:a16="http://schemas.microsoft.com/office/drawing/2014/main" id="{EF0B6B7E-B2C1-DABF-7634-FAA5A8C6ADF4}"/>
              </a:ext>
            </a:extLst>
          </p:cNvPr>
          <p:cNvSpPr>
            <a:spLocks noGrp="1"/>
          </p:cNvSpPr>
          <p:nvPr>
            <p:ph idx="1"/>
          </p:nvPr>
        </p:nvSpPr>
        <p:spPr/>
        <p:txBody>
          <a:bodyPr/>
          <a:lstStyle/>
          <a:p>
            <a:pPr marL="285750" indent="-285750">
              <a:buFont typeface="Wingdings" panose="05000000000000000000" pitchFamily="2" charset="2"/>
              <a:buChar char="v"/>
            </a:pPr>
            <a:r>
              <a:rPr lang="en-US" dirty="0"/>
              <a:t>This is Bank loan of Customers project where we were provided with 2 datasets with .csv extension files having 39k rows each and the objective was to analyze the growth that bank got within given years in loans.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We used MS-Excel, MySQL for analyzing, cleaning and removing duplicates from dataset and prepared dashboard using Tableau and PowerBI tools where we did calculations, merging and prepared interactive dashboards.</a:t>
            </a:r>
          </a:p>
          <a:p>
            <a:endParaRPr lang="en-IN" dirty="0"/>
          </a:p>
        </p:txBody>
      </p:sp>
    </p:spTree>
    <p:extLst>
      <p:ext uri="{BB962C8B-B14F-4D97-AF65-F5344CB8AC3E}">
        <p14:creationId xmlns:p14="http://schemas.microsoft.com/office/powerpoint/2010/main" val="348345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A478-2C1C-0B1F-1624-6C7688156AC0}"/>
              </a:ext>
            </a:extLst>
          </p:cNvPr>
          <p:cNvSpPr>
            <a:spLocks noGrp="1"/>
          </p:cNvSpPr>
          <p:nvPr>
            <p:ph type="title"/>
          </p:nvPr>
        </p:nvSpPr>
        <p:spPr>
          <a:xfrm>
            <a:off x="1345998" y="273423"/>
            <a:ext cx="9601200" cy="717177"/>
          </a:xfrm>
        </p:spPr>
        <p:txBody>
          <a:bodyPr/>
          <a:lstStyle/>
          <a:p>
            <a:pPr algn="ctr"/>
            <a:r>
              <a:rPr lang="en-US" dirty="0"/>
              <a:t>Agenda</a:t>
            </a:r>
            <a:endParaRPr lang="en-IN" dirty="0"/>
          </a:p>
        </p:txBody>
      </p:sp>
      <p:pic>
        <p:nvPicPr>
          <p:cNvPr id="5" name="Content Placeholder 5">
            <a:extLst>
              <a:ext uri="{FF2B5EF4-FFF2-40B4-BE49-F238E27FC236}">
                <a16:creationId xmlns:a16="http://schemas.microsoft.com/office/drawing/2014/main" id="{7BE0A61B-A11F-2B5C-A22A-1EA492D868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351" y="1456894"/>
            <a:ext cx="1309894" cy="1246600"/>
          </a:xfrm>
          <a:prstGeom prst="rect">
            <a:avLst/>
          </a:prstGeom>
        </p:spPr>
      </p:pic>
      <p:pic>
        <p:nvPicPr>
          <p:cNvPr id="6" name="Picture 5">
            <a:extLst>
              <a:ext uri="{FF2B5EF4-FFF2-40B4-BE49-F238E27FC236}">
                <a16:creationId xmlns:a16="http://schemas.microsoft.com/office/drawing/2014/main" id="{609B40CD-939C-895E-3C49-F50930EAF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189" y="1456894"/>
            <a:ext cx="1472174" cy="1364883"/>
          </a:xfrm>
          <a:prstGeom prst="rect">
            <a:avLst/>
          </a:prstGeom>
        </p:spPr>
      </p:pic>
      <p:pic>
        <p:nvPicPr>
          <p:cNvPr id="7" name="Picture 6">
            <a:extLst>
              <a:ext uri="{FF2B5EF4-FFF2-40B4-BE49-F238E27FC236}">
                <a16:creationId xmlns:a16="http://schemas.microsoft.com/office/drawing/2014/main" id="{07C23B4E-4878-2C94-137C-F3A8E6855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428" y="1245585"/>
            <a:ext cx="1736871" cy="1576192"/>
          </a:xfrm>
          <a:prstGeom prst="rect">
            <a:avLst/>
          </a:prstGeom>
        </p:spPr>
      </p:pic>
      <p:pic>
        <p:nvPicPr>
          <p:cNvPr id="8" name="Picture 7">
            <a:extLst>
              <a:ext uri="{FF2B5EF4-FFF2-40B4-BE49-F238E27FC236}">
                <a16:creationId xmlns:a16="http://schemas.microsoft.com/office/drawing/2014/main" id="{C8086A97-CAA5-8F57-FDAD-36AF961EA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0256" y="1431078"/>
            <a:ext cx="1846942" cy="1298232"/>
          </a:xfrm>
          <a:prstGeom prst="rect">
            <a:avLst/>
          </a:prstGeom>
        </p:spPr>
      </p:pic>
      <p:sp>
        <p:nvSpPr>
          <p:cNvPr id="10" name="TextBox 9">
            <a:extLst>
              <a:ext uri="{FF2B5EF4-FFF2-40B4-BE49-F238E27FC236}">
                <a16:creationId xmlns:a16="http://schemas.microsoft.com/office/drawing/2014/main" id="{1BC3995A-4D25-5396-5CD5-A6D767D0A102}"/>
              </a:ext>
            </a:extLst>
          </p:cNvPr>
          <p:cNvSpPr txBox="1"/>
          <p:nvPr/>
        </p:nvSpPr>
        <p:spPr>
          <a:xfrm>
            <a:off x="1223213" y="2903341"/>
            <a:ext cx="1911977" cy="461665"/>
          </a:xfrm>
          <a:prstGeom prst="rect">
            <a:avLst/>
          </a:prstGeom>
          <a:noFill/>
          <a:ln>
            <a:solidFill>
              <a:schemeClr val="tx1"/>
            </a:solidFill>
          </a:ln>
        </p:spPr>
        <p:txBody>
          <a:bodyPr wrap="square" rtlCol="0">
            <a:spAutoFit/>
          </a:bodyPr>
          <a:lstStyle/>
          <a:p>
            <a:pPr algn="ctr">
              <a:defRPr cap="all"/>
            </a:pPr>
            <a:r>
              <a:rPr lang="en-IN" sz="1200" b="1" cap="all" dirty="0"/>
              <a:t>Introduction</a:t>
            </a:r>
            <a:r>
              <a:rPr lang="en-IN" sz="1200" b="1" cap="all" dirty="0">
                <a:latin typeface="Amasis MT Pro Medium" panose="02040604050005020304" pitchFamily="18" charset="0"/>
              </a:rPr>
              <a:t> &amp; Problem Statement</a:t>
            </a:r>
          </a:p>
        </p:txBody>
      </p:sp>
      <p:sp>
        <p:nvSpPr>
          <p:cNvPr id="11" name="TextBox 10">
            <a:extLst>
              <a:ext uri="{FF2B5EF4-FFF2-40B4-BE49-F238E27FC236}">
                <a16:creationId xmlns:a16="http://schemas.microsoft.com/office/drawing/2014/main" id="{5A186DC8-1230-4524-8105-897FEAE73B3A}"/>
              </a:ext>
            </a:extLst>
          </p:cNvPr>
          <p:cNvSpPr txBox="1"/>
          <p:nvPr/>
        </p:nvSpPr>
        <p:spPr>
          <a:xfrm>
            <a:off x="3818446" y="2889500"/>
            <a:ext cx="1472174" cy="461665"/>
          </a:xfrm>
          <a:prstGeom prst="rect">
            <a:avLst/>
          </a:prstGeom>
          <a:noFill/>
          <a:ln>
            <a:solidFill>
              <a:schemeClr val="tx1"/>
            </a:solidFill>
          </a:ln>
        </p:spPr>
        <p:txBody>
          <a:bodyPr wrap="square" rtlCol="0">
            <a:spAutoFit/>
          </a:bodyPr>
          <a:lstStyle/>
          <a:p>
            <a:pPr algn="ctr">
              <a:defRPr cap="all"/>
            </a:pPr>
            <a:r>
              <a:rPr lang="en-IN" sz="1200" b="1" cap="all" dirty="0">
                <a:latin typeface="Amasis MT Pro Medium" panose="02040604050005020304" pitchFamily="18" charset="0"/>
              </a:rPr>
              <a:t>Business </a:t>
            </a:r>
          </a:p>
          <a:p>
            <a:pPr algn="ctr">
              <a:defRPr cap="all"/>
            </a:pPr>
            <a:r>
              <a:rPr lang="en-IN" sz="1200" b="1" cap="all" dirty="0"/>
              <a:t>objective</a:t>
            </a:r>
          </a:p>
        </p:txBody>
      </p:sp>
      <p:sp>
        <p:nvSpPr>
          <p:cNvPr id="12" name="TextBox 11">
            <a:extLst>
              <a:ext uri="{FF2B5EF4-FFF2-40B4-BE49-F238E27FC236}">
                <a16:creationId xmlns:a16="http://schemas.microsoft.com/office/drawing/2014/main" id="{BCE0EB08-04A6-88B4-A494-53D22443E18F}"/>
              </a:ext>
            </a:extLst>
          </p:cNvPr>
          <p:cNvSpPr txBox="1"/>
          <p:nvPr/>
        </p:nvSpPr>
        <p:spPr>
          <a:xfrm>
            <a:off x="6657131" y="2966445"/>
            <a:ext cx="1457464" cy="307777"/>
          </a:xfrm>
          <a:prstGeom prst="rect">
            <a:avLst/>
          </a:prstGeom>
          <a:noFill/>
          <a:ln>
            <a:solidFill>
              <a:schemeClr val="tx1"/>
            </a:solidFill>
          </a:ln>
        </p:spPr>
        <p:txBody>
          <a:bodyPr wrap="square" rtlCol="0" anchor="ctr">
            <a:spAutoFit/>
          </a:bodyPr>
          <a:lstStyle>
            <a:defPPr>
              <a:defRPr lang="en-US"/>
            </a:defPPr>
            <a:lvl1pPr algn="ctr">
              <a:defRPr sz="1400" b="1" cap="all">
                <a:latin typeface="Amasis MT Pro Medium" panose="02040604050005020304" pitchFamily="18" charset="0"/>
              </a:defRPr>
            </a:lvl1pPr>
          </a:lstStyle>
          <a:p>
            <a:r>
              <a:rPr lang="en-IN" dirty="0">
                <a:latin typeface="+mn-lt"/>
              </a:rPr>
              <a:t>KPI’S</a:t>
            </a:r>
            <a:endParaRPr lang="en-IN" dirty="0"/>
          </a:p>
        </p:txBody>
      </p:sp>
      <p:sp>
        <p:nvSpPr>
          <p:cNvPr id="13" name="TextBox 12">
            <a:extLst>
              <a:ext uri="{FF2B5EF4-FFF2-40B4-BE49-F238E27FC236}">
                <a16:creationId xmlns:a16="http://schemas.microsoft.com/office/drawing/2014/main" id="{4C3D9742-A0A2-1854-35A5-21CEB05E3011}"/>
              </a:ext>
            </a:extLst>
          </p:cNvPr>
          <p:cNvSpPr txBox="1"/>
          <p:nvPr/>
        </p:nvSpPr>
        <p:spPr>
          <a:xfrm>
            <a:off x="9035221" y="2915355"/>
            <a:ext cx="1911977" cy="307777"/>
          </a:xfrm>
          <a:prstGeom prst="rect">
            <a:avLst/>
          </a:prstGeom>
          <a:noFill/>
          <a:ln>
            <a:solidFill>
              <a:schemeClr val="tx1"/>
            </a:solidFill>
          </a:ln>
        </p:spPr>
        <p:txBody>
          <a:bodyPr wrap="square" rtlCol="0">
            <a:spAutoFit/>
          </a:bodyPr>
          <a:lstStyle/>
          <a:p>
            <a:pPr algn="ctr">
              <a:defRPr cap="all"/>
            </a:pPr>
            <a:r>
              <a:rPr lang="en-IN" sz="1400" b="1" cap="all" dirty="0"/>
              <a:t>Dashboard</a:t>
            </a:r>
          </a:p>
        </p:txBody>
      </p:sp>
      <p:graphicFrame>
        <p:nvGraphicFramePr>
          <p:cNvPr id="23" name="Diagram 22">
            <a:extLst>
              <a:ext uri="{FF2B5EF4-FFF2-40B4-BE49-F238E27FC236}">
                <a16:creationId xmlns:a16="http://schemas.microsoft.com/office/drawing/2014/main" id="{FD5EAFA4-A4F2-534B-5798-93AFDDD4EDD5}"/>
              </a:ext>
            </a:extLst>
          </p:cNvPr>
          <p:cNvGraphicFramePr/>
          <p:nvPr>
            <p:extLst>
              <p:ext uri="{D42A27DB-BD31-4B8C-83A1-F6EECF244321}">
                <p14:modId xmlns:p14="http://schemas.microsoft.com/office/powerpoint/2010/main" val="1714812707"/>
              </p:ext>
            </p:extLst>
          </p:nvPr>
        </p:nvGraphicFramePr>
        <p:xfrm>
          <a:off x="985843" y="4477290"/>
          <a:ext cx="5310533" cy="23089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4" name="Diagram 23">
            <a:extLst>
              <a:ext uri="{FF2B5EF4-FFF2-40B4-BE49-F238E27FC236}">
                <a16:creationId xmlns:a16="http://schemas.microsoft.com/office/drawing/2014/main" id="{3EE8F7AE-A590-A038-C847-00B16555E89B}"/>
              </a:ext>
            </a:extLst>
          </p:cNvPr>
          <p:cNvGraphicFramePr/>
          <p:nvPr>
            <p:extLst>
              <p:ext uri="{D42A27DB-BD31-4B8C-83A1-F6EECF244321}">
                <p14:modId xmlns:p14="http://schemas.microsoft.com/office/powerpoint/2010/main" val="1965431893"/>
              </p:ext>
            </p:extLst>
          </p:nvPr>
        </p:nvGraphicFramePr>
        <p:xfrm>
          <a:off x="985843" y="3845860"/>
          <a:ext cx="5310533" cy="49927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5" name="Diagram 24">
            <a:extLst>
              <a:ext uri="{FF2B5EF4-FFF2-40B4-BE49-F238E27FC236}">
                <a16:creationId xmlns:a16="http://schemas.microsoft.com/office/drawing/2014/main" id="{A1F702A1-7758-F173-6AB3-F31AA32AB129}"/>
              </a:ext>
            </a:extLst>
          </p:cNvPr>
          <p:cNvGraphicFramePr/>
          <p:nvPr>
            <p:extLst>
              <p:ext uri="{D42A27DB-BD31-4B8C-83A1-F6EECF244321}">
                <p14:modId xmlns:p14="http://schemas.microsoft.com/office/powerpoint/2010/main" val="1317897409"/>
              </p:ext>
            </p:extLst>
          </p:nvPr>
        </p:nvGraphicFramePr>
        <p:xfrm>
          <a:off x="6517428" y="4480833"/>
          <a:ext cx="5310533" cy="230544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26" name="Group 25">
            <a:extLst>
              <a:ext uri="{FF2B5EF4-FFF2-40B4-BE49-F238E27FC236}">
                <a16:creationId xmlns:a16="http://schemas.microsoft.com/office/drawing/2014/main" id="{702D99BE-E4C1-830C-4AE2-6C671A788352}"/>
              </a:ext>
            </a:extLst>
          </p:cNvPr>
          <p:cNvGrpSpPr/>
          <p:nvPr/>
        </p:nvGrpSpPr>
        <p:grpSpPr>
          <a:xfrm>
            <a:off x="6548046" y="3836895"/>
            <a:ext cx="5300404" cy="499270"/>
            <a:chOff x="5064" y="267996"/>
            <a:chExt cx="5300404" cy="255222"/>
          </a:xfrm>
          <a:scene3d>
            <a:camera prst="orthographicFront"/>
            <a:lightRig rig="flat" dir="t"/>
          </a:scene3d>
        </p:grpSpPr>
        <p:sp>
          <p:nvSpPr>
            <p:cNvPr id="27" name="Rectangle: Rounded Corners 26">
              <a:extLst>
                <a:ext uri="{FF2B5EF4-FFF2-40B4-BE49-F238E27FC236}">
                  <a16:creationId xmlns:a16="http://schemas.microsoft.com/office/drawing/2014/main" id="{8FAC746E-7DA4-1C68-E622-D04E49E0BD25}"/>
                </a:ext>
              </a:extLst>
            </p:cNvPr>
            <p:cNvSpPr/>
            <p:nvPr/>
          </p:nvSpPr>
          <p:spPr>
            <a:xfrm>
              <a:off x="5064" y="267996"/>
              <a:ext cx="5300404" cy="255222"/>
            </a:xfrm>
            <a:prstGeom prst="roundRect">
              <a:avLst/>
            </a:prstGeom>
            <a:gradFill rotWithShape="0">
              <a:gsLst>
                <a:gs pos="0">
                  <a:srgbClr val="A5A5A5">
                    <a:shade val="50000"/>
                    <a:hueOff val="0"/>
                    <a:satOff val="0"/>
                    <a:lumOff val="0"/>
                    <a:alphaOff val="0"/>
                    <a:satMod val="103000"/>
                    <a:lumMod val="102000"/>
                    <a:tint val="94000"/>
                  </a:srgbClr>
                </a:gs>
                <a:gs pos="50000">
                  <a:srgbClr val="A5A5A5">
                    <a:shade val="50000"/>
                    <a:hueOff val="0"/>
                    <a:satOff val="0"/>
                    <a:lumOff val="0"/>
                    <a:alphaOff val="0"/>
                    <a:satMod val="110000"/>
                    <a:lumMod val="100000"/>
                    <a:shade val="100000"/>
                  </a:srgbClr>
                </a:gs>
                <a:gs pos="100000">
                  <a:srgbClr val="A5A5A5">
                    <a:shade val="50000"/>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p:spPr>
          <p:txBody>
            <a:bodyPr spcFirstLastPara="0" vert="horz" wrap="square" lIns="99060" tIns="49530" rIns="99060" bIns="49530" numCol="1" spcCol="1270" anchor="ctr" anchorCtr="0">
              <a:noAutofit/>
            </a:bodyPr>
            <a:lstStyle/>
            <a:p>
              <a:endParaRPr lang="en-IN">
                <a:solidFill>
                  <a:schemeClr val="bg1"/>
                </a:solidFill>
              </a:endParaRPr>
            </a:p>
          </p:txBody>
        </p:sp>
        <p:sp>
          <p:nvSpPr>
            <p:cNvPr id="28" name="Rectangle: Rounded Corners 4">
              <a:extLst>
                <a:ext uri="{FF2B5EF4-FFF2-40B4-BE49-F238E27FC236}">
                  <a16:creationId xmlns:a16="http://schemas.microsoft.com/office/drawing/2014/main" id="{F914FD78-300A-2A33-02B4-514DFF57F758}"/>
                </a:ext>
              </a:extLst>
            </p:cNvPr>
            <p:cNvSpPr txBox="1"/>
            <p:nvPr/>
          </p:nvSpPr>
          <p:spPr>
            <a:xfrm>
              <a:off x="17523" y="280455"/>
              <a:ext cx="5275486" cy="230304"/>
            </a:xfrm>
            <a:prstGeom prst="rect">
              <a:avLst/>
            </a:prstGeom>
            <a:gradFill rotWithShape="0">
              <a:gsLst>
                <a:gs pos="0">
                  <a:srgbClr val="A5A5A5">
                    <a:shade val="50000"/>
                    <a:hueOff val="0"/>
                    <a:satOff val="0"/>
                    <a:lumOff val="0"/>
                    <a:alphaOff val="0"/>
                    <a:satMod val="103000"/>
                    <a:lumMod val="102000"/>
                    <a:tint val="94000"/>
                  </a:srgbClr>
                </a:gs>
                <a:gs pos="50000">
                  <a:srgbClr val="A5A5A5">
                    <a:shade val="50000"/>
                    <a:hueOff val="0"/>
                    <a:satOff val="0"/>
                    <a:lumOff val="0"/>
                    <a:alphaOff val="0"/>
                    <a:satMod val="110000"/>
                    <a:lumMod val="100000"/>
                    <a:shade val="100000"/>
                  </a:srgbClr>
                </a:gs>
                <a:gs pos="100000">
                  <a:srgbClr val="A5A5A5">
                    <a:shade val="50000"/>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p:spPr>
          <p:txBody>
            <a:bodyPr spcFirstLastPara="0" vert="horz" wrap="square" lIns="99060" tIns="49530" rIns="99060" bIns="49530" numCol="1" spcCol="1270" anchor="ctr" anchorCtr="0">
              <a:noAutofit/>
            </a:bodyPr>
            <a:lstStyle>
              <a:lvl1pPr>
                <a:defRPr b="1"/>
              </a:lvl1pPr>
            </a:lstStyle>
            <a:p>
              <a:pPr algn="ctr"/>
              <a:r>
                <a:rPr lang="en-US" dirty="0">
                  <a:solidFill>
                    <a:schemeClr val="bg1"/>
                  </a:solidFill>
                </a:rPr>
                <a:t>Analytical T</a:t>
              </a:r>
              <a:r>
                <a:rPr lang="en-IN" dirty="0">
                  <a:solidFill>
                    <a:schemeClr val="bg1"/>
                  </a:solidFill>
                </a:rPr>
                <a:t>ools</a:t>
              </a:r>
            </a:p>
          </p:txBody>
        </p:sp>
      </p:grpSp>
    </p:spTree>
    <p:extLst>
      <p:ext uri="{BB962C8B-B14F-4D97-AF65-F5344CB8AC3E}">
        <p14:creationId xmlns:p14="http://schemas.microsoft.com/office/powerpoint/2010/main" val="137859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2B52-EAB4-6028-C958-29F08ADB836C}"/>
              </a:ext>
            </a:extLst>
          </p:cNvPr>
          <p:cNvSpPr>
            <a:spLocks noGrp="1"/>
          </p:cNvSpPr>
          <p:nvPr>
            <p:ph type="title"/>
          </p:nvPr>
        </p:nvSpPr>
        <p:spPr>
          <a:xfrm>
            <a:off x="430307" y="779929"/>
            <a:ext cx="4140349" cy="1443317"/>
          </a:xfrm>
        </p:spPr>
        <p:txBody>
          <a:bodyPr/>
          <a:lstStyle/>
          <a:p>
            <a:r>
              <a:rPr lang="en-IN" sz="4000" b="1" dirty="0">
                <a:solidFill>
                  <a:schemeClr val="bg1"/>
                </a:solidFill>
              </a:rPr>
              <a:t>All KPI Analysis &amp; Recommendation</a:t>
            </a:r>
          </a:p>
        </p:txBody>
      </p:sp>
      <p:sp>
        <p:nvSpPr>
          <p:cNvPr id="3" name="Content Placeholder 2">
            <a:extLst>
              <a:ext uri="{FF2B5EF4-FFF2-40B4-BE49-F238E27FC236}">
                <a16:creationId xmlns:a16="http://schemas.microsoft.com/office/drawing/2014/main" id="{97D972C5-1AFD-5539-8470-16CD77C58229}"/>
              </a:ext>
            </a:extLst>
          </p:cNvPr>
          <p:cNvSpPr>
            <a:spLocks noGrp="1"/>
          </p:cNvSpPr>
          <p:nvPr>
            <p:ph idx="1"/>
          </p:nvPr>
        </p:nvSpPr>
        <p:spPr/>
        <p:txBody>
          <a:bodyPr/>
          <a:lstStyle/>
          <a:p>
            <a:pPr marL="0" indent="0">
              <a:buNone/>
            </a:pPr>
            <a:r>
              <a:rPr lang="en-US" dirty="0"/>
              <a:t>Analysis</a:t>
            </a:r>
          </a:p>
          <a:p>
            <a:pPr>
              <a:buFont typeface="Wingdings" panose="05000000000000000000" pitchFamily="2" charset="2"/>
              <a:buChar char="v"/>
            </a:pPr>
            <a:r>
              <a:rPr lang="en-IN" dirty="0"/>
              <a:t>As per the Analysis, </a:t>
            </a:r>
            <a:r>
              <a:rPr lang="en-US" dirty="0"/>
              <a:t>the highest amount being $261 million in 2011 and the lowest at $2 million in 2007. Each year's loan amount is categorized into charged off, current, and fully paid. For instance, in 2011, $198 million of loans were fully paid, $43 million were charged off, and $19 million were outstanding (current).</a:t>
            </a:r>
          </a:p>
          <a:p>
            <a:pPr>
              <a:buFont typeface="Wingdings" panose="05000000000000000000" pitchFamily="2" charset="2"/>
              <a:buChar char="v"/>
            </a:pPr>
            <a:r>
              <a:rPr lang="en-US" dirty="0"/>
              <a:t>From 2007 to 2011 there’s a noticeable increase in total loan amount issued by the year by year with the highest amount observed in 2011.</a:t>
            </a:r>
          </a:p>
          <a:p>
            <a:pPr>
              <a:buFont typeface="Wingdings" panose="05000000000000000000" pitchFamily="2" charset="2"/>
              <a:buChar char="v"/>
            </a:pPr>
            <a:r>
              <a:rPr lang="en-US" dirty="0"/>
              <a:t>Percentage increase in loan amounts between consecutive years.  </a:t>
            </a:r>
            <a:endParaRPr lang="en-IN" dirty="0"/>
          </a:p>
        </p:txBody>
      </p:sp>
      <p:sp>
        <p:nvSpPr>
          <p:cNvPr id="4" name="Text Placeholder 3">
            <a:extLst>
              <a:ext uri="{FF2B5EF4-FFF2-40B4-BE49-F238E27FC236}">
                <a16:creationId xmlns:a16="http://schemas.microsoft.com/office/drawing/2014/main" id="{92DF0330-4AC1-BE3F-9421-F089E1143A8F}"/>
              </a:ext>
            </a:extLst>
          </p:cNvPr>
          <p:cNvSpPr>
            <a:spLocks noGrp="1"/>
          </p:cNvSpPr>
          <p:nvPr>
            <p:ph type="body" sz="half" idx="2"/>
          </p:nvPr>
        </p:nvSpPr>
        <p:spPr>
          <a:xfrm>
            <a:off x="277906" y="2357718"/>
            <a:ext cx="4643718" cy="1071283"/>
          </a:xfrm>
        </p:spPr>
        <p:txBody>
          <a:bodyPr>
            <a:normAutofit fontScale="92500" lnSpcReduction="20000"/>
          </a:bodyPr>
          <a:lstStyle/>
          <a:p>
            <a:r>
              <a:rPr lang="en-IN" sz="2800" b="1" dirty="0">
                <a:solidFill>
                  <a:schemeClr val="bg1"/>
                </a:solidFill>
                <a:latin typeface="+mj-lt"/>
              </a:rPr>
              <a:t>Analysis of Year wise loan amount Stats</a:t>
            </a:r>
            <a:endParaRPr lang="en-IN" sz="2800" b="1" dirty="0">
              <a:solidFill>
                <a:schemeClr val="bg1"/>
              </a:solidFill>
            </a:endParaRPr>
          </a:p>
          <a:p>
            <a:endParaRPr lang="en-IN" b="1" dirty="0">
              <a:solidFill>
                <a:schemeClr val="tx1"/>
              </a:solidFill>
            </a:endParaRPr>
          </a:p>
        </p:txBody>
      </p:sp>
      <p:pic>
        <p:nvPicPr>
          <p:cNvPr id="6" name="Picture 5">
            <a:extLst>
              <a:ext uri="{FF2B5EF4-FFF2-40B4-BE49-F238E27FC236}">
                <a16:creationId xmlns:a16="http://schemas.microsoft.com/office/drawing/2014/main" id="{D97DD86F-7798-53E0-D131-A2858BD91915}"/>
              </a:ext>
            </a:extLst>
          </p:cNvPr>
          <p:cNvPicPr>
            <a:picLocks noChangeAspect="1"/>
          </p:cNvPicPr>
          <p:nvPr/>
        </p:nvPicPr>
        <p:blipFill>
          <a:blip r:embed="rId2"/>
          <a:stretch>
            <a:fillRect/>
          </a:stretch>
        </p:blipFill>
        <p:spPr>
          <a:xfrm>
            <a:off x="430307" y="3599329"/>
            <a:ext cx="4585544" cy="3052483"/>
          </a:xfrm>
          <a:prstGeom prst="rect">
            <a:avLst/>
          </a:prstGeom>
        </p:spPr>
      </p:pic>
    </p:spTree>
    <p:extLst>
      <p:ext uri="{BB962C8B-B14F-4D97-AF65-F5344CB8AC3E}">
        <p14:creationId xmlns:p14="http://schemas.microsoft.com/office/powerpoint/2010/main" val="91408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2B52-EAB4-6028-C958-29F08ADB836C}"/>
              </a:ext>
            </a:extLst>
          </p:cNvPr>
          <p:cNvSpPr>
            <a:spLocks noGrp="1"/>
          </p:cNvSpPr>
          <p:nvPr>
            <p:ph type="title"/>
          </p:nvPr>
        </p:nvSpPr>
        <p:spPr>
          <a:xfrm>
            <a:off x="537883" y="1057835"/>
            <a:ext cx="4140349" cy="1443317"/>
          </a:xfrm>
        </p:spPr>
        <p:txBody>
          <a:bodyPr/>
          <a:lstStyle/>
          <a:p>
            <a:r>
              <a:rPr lang="en-IN" sz="3600" b="1" dirty="0">
                <a:solidFill>
                  <a:schemeClr val="bg1"/>
                </a:solidFill>
                <a:latin typeface="+mj-lt"/>
              </a:rPr>
              <a:t>Analysis of Grade and sub grade wise revol_bal</a:t>
            </a:r>
            <a:br>
              <a:rPr lang="en-IN" sz="3600" b="1" dirty="0">
                <a:solidFill>
                  <a:schemeClr val="bg1"/>
                </a:solidFill>
                <a:latin typeface="+mj-lt"/>
              </a:rPr>
            </a:br>
            <a:br>
              <a:rPr lang="en-IN" sz="3600" b="1" dirty="0">
                <a:solidFill>
                  <a:schemeClr val="bg1"/>
                </a:solidFill>
              </a:rPr>
            </a:br>
            <a:endParaRPr lang="en-IN" sz="3600" b="1" dirty="0">
              <a:solidFill>
                <a:schemeClr val="bg1"/>
              </a:solidFill>
            </a:endParaRPr>
          </a:p>
        </p:txBody>
      </p:sp>
      <p:sp>
        <p:nvSpPr>
          <p:cNvPr id="3" name="Content Placeholder 2">
            <a:extLst>
              <a:ext uri="{FF2B5EF4-FFF2-40B4-BE49-F238E27FC236}">
                <a16:creationId xmlns:a16="http://schemas.microsoft.com/office/drawing/2014/main" id="{97D972C5-1AFD-5539-8470-16CD77C58229}"/>
              </a:ext>
            </a:extLst>
          </p:cNvPr>
          <p:cNvSpPr>
            <a:spLocks noGrp="1"/>
          </p:cNvSpPr>
          <p:nvPr>
            <p:ph idx="1"/>
          </p:nvPr>
        </p:nvSpPr>
        <p:spPr/>
        <p:txBody>
          <a:bodyPr/>
          <a:lstStyle/>
          <a:p>
            <a:pPr marL="0" indent="0">
              <a:buNone/>
            </a:pPr>
            <a:r>
              <a:rPr lang="en-IN" dirty="0"/>
              <a:t>Analysis</a:t>
            </a:r>
          </a:p>
          <a:p>
            <a:pPr marL="0" indent="0">
              <a:buNone/>
            </a:pPr>
            <a:endParaRPr lang="en-IN" dirty="0"/>
          </a:p>
          <a:p>
            <a:pPr>
              <a:buFont typeface="Wingdings" panose="05000000000000000000" pitchFamily="2" charset="2"/>
              <a:buChar char="v"/>
            </a:pPr>
            <a:r>
              <a:rPr lang="en-IN" dirty="0"/>
              <a:t>The total loan amount for Grade B is $40M, which is highest among all grade.</a:t>
            </a:r>
          </a:p>
          <a:p>
            <a:pPr>
              <a:buFont typeface="Wingdings" panose="05000000000000000000" pitchFamily="2" charset="2"/>
              <a:buChar char="v"/>
            </a:pPr>
            <a:r>
              <a:rPr lang="en-IN" dirty="0"/>
              <a:t>Overall, the analysis of grade and subgrade wise loan amounts provides an understanding of the distribution of loan amounts across different risk level categories. Higher-grade customers tend to have higher loan amounts, while lower-grade customers have relatively lower loan amount.</a:t>
            </a:r>
          </a:p>
        </p:txBody>
      </p:sp>
      <p:pic>
        <p:nvPicPr>
          <p:cNvPr id="6" name="Picture 5">
            <a:extLst>
              <a:ext uri="{FF2B5EF4-FFF2-40B4-BE49-F238E27FC236}">
                <a16:creationId xmlns:a16="http://schemas.microsoft.com/office/drawing/2014/main" id="{2F986AD3-6389-B075-F413-3939E2B712DC}"/>
              </a:ext>
            </a:extLst>
          </p:cNvPr>
          <p:cNvPicPr>
            <a:picLocks noChangeAspect="1"/>
          </p:cNvPicPr>
          <p:nvPr/>
        </p:nvPicPr>
        <p:blipFill>
          <a:blip r:embed="rId2"/>
          <a:stretch>
            <a:fillRect/>
          </a:stretch>
        </p:blipFill>
        <p:spPr>
          <a:xfrm>
            <a:off x="109631" y="3443752"/>
            <a:ext cx="5143685" cy="2677152"/>
          </a:xfrm>
          <a:prstGeom prst="rect">
            <a:avLst/>
          </a:prstGeom>
        </p:spPr>
      </p:pic>
    </p:spTree>
    <p:extLst>
      <p:ext uri="{BB962C8B-B14F-4D97-AF65-F5344CB8AC3E}">
        <p14:creationId xmlns:p14="http://schemas.microsoft.com/office/powerpoint/2010/main" val="238472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2B52-EAB4-6028-C958-29F08ADB836C}"/>
              </a:ext>
            </a:extLst>
          </p:cNvPr>
          <p:cNvSpPr>
            <a:spLocks noGrp="1"/>
          </p:cNvSpPr>
          <p:nvPr>
            <p:ph type="title"/>
          </p:nvPr>
        </p:nvSpPr>
        <p:spPr>
          <a:xfrm>
            <a:off x="439271" y="575050"/>
            <a:ext cx="4140349" cy="2698376"/>
          </a:xfrm>
        </p:spPr>
        <p:txBody>
          <a:bodyPr/>
          <a:lstStyle/>
          <a:p>
            <a:r>
              <a:rPr lang="en-IN" sz="3600" b="1" dirty="0">
                <a:solidFill>
                  <a:schemeClr val="bg1"/>
                </a:solidFill>
                <a:latin typeface="+mj-lt"/>
              </a:rPr>
              <a:t>Analysis of Total Payment for Verified Status Vs Total Payment for Non Verified Status</a:t>
            </a:r>
          </a:p>
        </p:txBody>
      </p:sp>
      <p:sp>
        <p:nvSpPr>
          <p:cNvPr id="3" name="Content Placeholder 2">
            <a:extLst>
              <a:ext uri="{FF2B5EF4-FFF2-40B4-BE49-F238E27FC236}">
                <a16:creationId xmlns:a16="http://schemas.microsoft.com/office/drawing/2014/main" id="{97D972C5-1AFD-5539-8470-16CD77C58229}"/>
              </a:ext>
            </a:extLst>
          </p:cNvPr>
          <p:cNvSpPr>
            <a:spLocks noGrp="1"/>
          </p:cNvSpPr>
          <p:nvPr>
            <p:ph idx="1"/>
          </p:nvPr>
        </p:nvSpPr>
        <p:spPr/>
        <p:txBody>
          <a:bodyPr/>
          <a:lstStyle/>
          <a:p>
            <a:pPr marL="0" indent="0">
              <a:buNone/>
            </a:pPr>
            <a:r>
              <a:rPr lang="en-US" dirty="0"/>
              <a:t>Analysis</a:t>
            </a:r>
          </a:p>
          <a:p>
            <a:pPr marL="0" indent="0">
              <a:buNone/>
            </a:pPr>
            <a:endParaRPr lang="en-US" dirty="0"/>
          </a:p>
          <a:p>
            <a:pPr>
              <a:buFont typeface="Wingdings" panose="05000000000000000000" pitchFamily="2" charset="2"/>
              <a:buChar char="v"/>
            </a:pPr>
            <a:r>
              <a:rPr lang="en-US" dirty="0"/>
              <a:t>This analysis would provide insight into the typical payment behavior of users based on there verification status.</a:t>
            </a:r>
          </a:p>
          <a:p>
            <a:pPr>
              <a:buFont typeface="Wingdings" panose="05000000000000000000" pitchFamily="2" charset="2"/>
              <a:buChar char="v"/>
            </a:pPr>
            <a:r>
              <a:rPr lang="en-US" dirty="0"/>
              <a:t>Most of the verification status is verified from the total verification status.</a:t>
            </a:r>
          </a:p>
        </p:txBody>
      </p:sp>
      <p:pic>
        <p:nvPicPr>
          <p:cNvPr id="10" name="Picture 9">
            <a:extLst>
              <a:ext uri="{FF2B5EF4-FFF2-40B4-BE49-F238E27FC236}">
                <a16:creationId xmlns:a16="http://schemas.microsoft.com/office/drawing/2014/main" id="{3DA4CF71-94E6-0AD8-2728-66B612564770}"/>
              </a:ext>
            </a:extLst>
          </p:cNvPr>
          <p:cNvPicPr>
            <a:picLocks noChangeAspect="1"/>
          </p:cNvPicPr>
          <p:nvPr/>
        </p:nvPicPr>
        <p:blipFill>
          <a:blip r:embed="rId2"/>
          <a:stretch>
            <a:fillRect/>
          </a:stretch>
        </p:blipFill>
        <p:spPr>
          <a:xfrm>
            <a:off x="553570" y="3584575"/>
            <a:ext cx="4305301" cy="3054024"/>
          </a:xfrm>
          <a:prstGeom prst="rect">
            <a:avLst/>
          </a:prstGeom>
        </p:spPr>
      </p:pic>
    </p:spTree>
    <p:extLst>
      <p:ext uri="{BB962C8B-B14F-4D97-AF65-F5344CB8AC3E}">
        <p14:creationId xmlns:p14="http://schemas.microsoft.com/office/powerpoint/2010/main" val="2084637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FD60-374E-9CD9-BFD8-19E5D01A2B86}"/>
              </a:ext>
            </a:extLst>
          </p:cNvPr>
          <p:cNvSpPr>
            <a:spLocks noGrp="1"/>
          </p:cNvSpPr>
          <p:nvPr>
            <p:ph type="title"/>
          </p:nvPr>
        </p:nvSpPr>
        <p:spPr>
          <a:xfrm>
            <a:off x="723900" y="685800"/>
            <a:ext cx="3855720" cy="1967753"/>
          </a:xfrm>
        </p:spPr>
        <p:txBody>
          <a:bodyPr/>
          <a:lstStyle/>
          <a:p>
            <a:r>
              <a:rPr lang="en-IN" sz="3600" b="1" dirty="0">
                <a:solidFill>
                  <a:schemeClr val="bg1"/>
                </a:solidFill>
                <a:latin typeface="+mj-lt"/>
              </a:rPr>
              <a:t>Analysis for State wise and month wise loan status</a:t>
            </a:r>
            <a:br>
              <a:rPr lang="en-IN" sz="3600" b="1" dirty="0">
                <a:solidFill>
                  <a:schemeClr val="bg1"/>
                </a:solidFill>
                <a:latin typeface="+mj-lt"/>
              </a:rPr>
            </a:br>
            <a:endParaRPr lang="en-IN" sz="3600" b="1" dirty="0">
              <a:solidFill>
                <a:schemeClr val="bg1"/>
              </a:solidFill>
            </a:endParaRPr>
          </a:p>
        </p:txBody>
      </p:sp>
      <p:sp>
        <p:nvSpPr>
          <p:cNvPr id="3" name="Content Placeholder 2">
            <a:extLst>
              <a:ext uri="{FF2B5EF4-FFF2-40B4-BE49-F238E27FC236}">
                <a16:creationId xmlns:a16="http://schemas.microsoft.com/office/drawing/2014/main" id="{5E75B066-82C1-99D1-7E46-2BDF2FA7304F}"/>
              </a:ext>
            </a:extLst>
          </p:cNvPr>
          <p:cNvSpPr>
            <a:spLocks noGrp="1"/>
          </p:cNvSpPr>
          <p:nvPr>
            <p:ph idx="1"/>
          </p:nvPr>
        </p:nvSpPr>
        <p:spPr/>
        <p:txBody>
          <a:bodyPr/>
          <a:lstStyle/>
          <a:p>
            <a:pPr marL="0" indent="0">
              <a:buNone/>
            </a:pPr>
            <a:r>
              <a:rPr lang="en-IN" dirty="0"/>
              <a:t>Analysis</a:t>
            </a:r>
          </a:p>
          <a:p>
            <a:pPr>
              <a:buFont typeface="Wingdings" panose="05000000000000000000" pitchFamily="2" charset="2"/>
              <a:buChar char="v"/>
            </a:pPr>
            <a:r>
              <a:rPr lang="en-IN" dirty="0"/>
              <a:t>We have understood that California (Ca) has highest numbers of loan (7097), followed by New York (Ny) with 3812 loan Texas (Tx) with 2727 loan. This indicates that these states have a relatively higher demand for loan.</a:t>
            </a:r>
          </a:p>
          <a:p>
            <a:pPr>
              <a:buFont typeface="Wingdings" panose="05000000000000000000" pitchFamily="2" charset="2"/>
              <a:buChar char="v"/>
            </a:pPr>
            <a:r>
              <a:rPr lang="en-US" dirty="0"/>
              <a:t>Across all 50 addr_state, Count of addr_state ranged from 3 to 7097.</a:t>
            </a:r>
            <a:endParaRPr lang="en-IN" dirty="0"/>
          </a:p>
        </p:txBody>
      </p:sp>
      <p:pic>
        <p:nvPicPr>
          <p:cNvPr id="8" name="Picture 7">
            <a:extLst>
              <a:ext uri="{FF2B5EF4-FFF2-40B4-BE49-F238E27FC236}">
                <a16:creationId xmlns:a16="http://schemas.microsoft.com/office/drawing/2014/main" id="{ADF1AFA4-A5BB-B2D3-E1D9-F01EB1B558BB}"/>
              </a:ext>
            </a:extLst>
          </p:cNvPr>
          <p:cNvPicPr>
            <a:picLocks noChangeAspect="1"/>
          </p:cNvPicPr>
          <p:nvPr/>
        </p:nvPicPr>
        <p:blipFill>
          <a:blip r:embed="rId2"/>
          <a:stretch>
            <a:fillRect/>
          </a:stretch>
        </p:blipFill>
        <p:spPr>
          <a:xfrm>
            <a:off x="35861" y="2922493"/>
            <a:ext cx="5212080" cy="3663389"/>
          </a:xfrm>
          <a:prstGeom prst="rect">
            <a:avLst/>
          </a:prstGeom>
        </p:spPr>
      </p:pic>
    </p:spTree>
    <p:extLst>
      <p:ext uri="{BB962C8B-B14F-4D97-AF65-F5344CB8AC3E}">
        <p14:creationId xmlns:p14="http://schemas.microsoft.com/office/powerpoint/2010/main" val="38700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FD60-374E-9CD9-BFD8-19E5D01A2B86}"/>
              </a:ext>
            </a:extLst>
          </p:cNvPr>
          <p:cNvSpPr>
            <a:spLocks noGrp="1"/>
          </p:cNvSpPr>
          <p:nvPr>
            <p:ph type="title"/>
          </p:nvPr>
        </p:nvSpPr>
        <p:spPr>
          <a:xfrm>
            <a:off x="723900" y="685800"/>
            <a:ext cx="3855720" cy="2532530"/>
          </a:xfrm>
        </p:spPr>
        <p:txBody>
          <a:bodyPr/>
          <a:lstStyle/>
          <a:p>
            <a:r>
              <a:rPr lang="en-IN" sz="3600" b="1" dirty="0">
                <a:solidFill>
                  <a:schemeClr val="bg1"/>
                </a:solidFill>
                <a:latin typeface="+mj-lt"/>
              </a:rPr>
              <a:t>Analysis for </a:t>
            </a:r>
            <a:r>
              <a:rPr lang="en-IN" sz="3600" b="1" dirty="0">
                <a:solidFill>
                  <a:schemeClr val="bg1"/>
                </a:solidFill>
              </a:rPr>
              <a:t>Statistical Overview of Home Ownership</a:t>
            </a:r>
            <a:br>
              <a:rPr lang="en-IN" dirty="0">
                <a:latin typeface="+mj-lt"/>
              </a:rPr>
            </a:br>
            <a:endParaRPr lang="en-IN" dirty="0"/>
          </a:p>
        </p:txBody>
      </p:sp>
      <p:sp>
        <p:nvSpPr>
          <p:cNvPr id="3" name="Content Placeholder 2">
            <a:extLst>
              <a:ext uri="{FF2B5EF4-FFF2-40B4-BE49-F238E27FC236}">
                <a16:creationId xmlns:a16="http://schemas.microsoft.com/office/drawing/2014/main" id="{5E75B066-82C1-99D1-7E46-2BDF2FA7304F}"/>
              </a:ext>
            </a:extLst>
          </p:cNvPr>
          <p:cNvSpPr>
            <a:spLocks noGrp="1"/>
          </p:cNvSpPr>
          <p:nvPr>
            <p:ph idx="1"/>
          </p:nvPr>
        </p:nvSpPr>
        <p:spPr/>
        <p:txBody>
          <a:bodyPr/>
          <a:lstStyle/>
          <a:p>
            <a:pPr marL="0" indent="0">
              <a:buNone/>
            </a:pPr>
            <a:r>
              <a:rPr lang="en-IN" dirty="0"/>
              <a:t>Analysis:</a:t>
            </a:r>
          </a:p>
          <a:p>
            <a:pPr>
              <a:buFont typeface="Wingdings" panose="05000000000000000000" pitchFamily="2" charset="2"/>
              <a:buChar char="v"/>
            </a:pPr>
            <a:r>
              <a:rPr lang="en-IN" dirty="0"/>
              <a:t>As per the Analysis, mortgage has highest loan count 50.29 % ($224M), i.e. significant number of customers who have mortgage on their Properties.</a:t>
            </a:r>
          </a:p>
          <a:p>
            <a:pPr>
              <a:buFont typeface="Wingdings" panose="05000000000000000000" pitchFamily="2" charset="2"/>
              <a:buChar char="v"/>
            </a:pPr>
            <a:r>
              <a:rPr lang="en-IN" dirty="0"/>
              <a:t>Rent is second most common home ownership status 42.43 % ($189M), indicating a large number of customers who are renting their homes.  </a:t>
            </a:r>
          </a:p>
        </p:txBody>
      </p:sp>
      <p:pic>
        <p:nvPicPr>
          <p:cNvPr id="10" name="Picture 9">
            <a:extLst>
              <a:ext uri="{FF2B5EF4-FFF2-40B4-BE49-F238E27FC236}">
                <a16:creationId xmlns:a16="http://schemas.microsoft.com/office/drawing/2014/main" id="{A0014D3E-AE24-D892-76DE-E6EEF1FAD300}"/>
              </a:ext>
            </a:extLst>
          </p:cNvPr>
          <p:cNvPicPr>
            <a:picLocks noChangeAspect="1"/>
          </p:cNvPicPr>
          <p:nvPr/>
        </p:nvPicPr>
        <p:blipFill>
          <a:blip r:embed="rId2"/>
          <a:stretch>
            <a:fillRect/>
          </a:stretch>
        </p:blipFill>
        <p:spPr>
          <a:xfrm>
            <a:off x="0" y="2958353"/>
            <a:ext cx="5275546" cy="3708053"/>
          </a:xfrm>
          <a:prstGeom prst="rect">
            <a:avLst/>
          </a:prstGeom>
        </p:spPr>
      </p:pic>
    </p:spTree>
    <p:extLst>
      <p:ext uri="{BB962C8B-B14F-4D97-AF65-F5344CB8AC3E}">
        <p14:creationId xmlns:p14="http://schemas.microsoft.com/office/powerpoint/2010/main" val="265134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FD60-374E-9CD9-BFD8-19E5D01A2B86}"/>
              </a:ext>
            </a:extLst>
          </p:cNvPr>
          <p:cNvSpPr>
            <a:spLocks noGrp="1"/>
          </p:cNvSpPr>
          <p:nvPr>
            <p:ph type="title"/>
          </p:nvPr>
        </p:nvSpPr>
        <p:spPr>
          <a:xfrm>
            <a:off x="723900" y="685799"/>
            <a:ext cx="3855720" cy="3133165"/>
          </a:xfrm>
        </p:spPr>
        <p:txBody>
          <a:bodyPr/>
          <a:lstStyle/>
          <a:p>
            <a:r>
              <a:rPr lang="en-IN" dirty="0"/>
              <a:t>What we learn</a:t>
            </a:r>
          </a:p>
        </p:txBody>
      </p:sp>
      <p:sp>
        <p:nvSpPr>
          <p:cNvPr id="3" name="Content Placeholder 2">
            <a:extLst>
              <a:ext uri="{FF2B5EF4-FFF2-40B4-BE49-F238E27FC236}">
                <a16:creationId xmlns:a16="http://schemas.microsoft.com/office/drawing/2014/main" id="{5E75B066-82C1-99D1-7E46-2BDF2FA7304F}"/>
              </a:ext>
            </a:extLst>
          </p:cNvPr>
          <p:cNvSpPr>
            <a:spLocks noGrp="1"/>
          </p:cNvSpPr>
          <p:nvPr>
            <p:ph idx="1"/>
          </p:nvPr>
        </p:nvSpPr>
        <p:spPr/>
        <p:txBody>
          <a:bodyPr/>
          <a:lstStyle/>
          <a:p>
            <a:pPr>
              <a:buFont typeface="Wingdings" panose="05000000000000000000" pitchFamily="2" charset="2"/>
              <a:buChar char="v"/>
            </a:pPr>
            <a:r>
              <a:rPr lang="en-IN" dirty="0"/>
              <a:t>Importances of Key Performance indicator in data Analytics.</a:t>
            </a:r>
          </a:p>
          <a:p>
            <a:pPr>
              <a:buFont typeface="Wingdings" panose="05000000000000000000" pitchFamily="2" charset="2"/>
              <a:buChar char="v"/>
            </a:pPr>
            <a:r>
              <a:rPr lang="en-IN" dirty="0"/>
              <a:t>Parameters to be assessed after loan distribution by banks e.g. Home ownership, Revolving balance, grades, verification status, etc.</a:t>
            </a:r>
          </a:p>
          <a:p>
            <a:pPr>
              <a:buFont typeface="Wingdings" panose="05000000000000000000" pitchFamily="2" charset="2"/>
              <a:buChar char="v"/>
            </a:pPr>
            <a:r>
              <a:rPr lang="en-IN" dirty="0"/>
              <a:t>How all these parameters are extracted from data to make pivot tables, charts and beautify interactive and mesmerizing dashboards in Excel, Power Bi and Tableau using slicers, filters, icons and images. Writing queries for the same in SQL.</a:t>
            </a:r>
          </a:p>
          <a:p>
            <a:pPr marL="0" indent="0">
              <a:buNone/>
            </a:pPr>
            <a:endParaRPr lang="en-IN" dirty="0"/>
          </a:p>
        </p:txBody>
      </p:sp>
      <p:pic>
        <p:nvPicPr>
          <p:cNvPr id="4" name="Content Placeholder 5">
            <a:extLst>
              <a:ext uri="{FF2B5EF4-FFF2-40B4-BE49-F238E27FC236}">
                <a16:creationId xmlns:a16="http://schemas.microsoft.com/office/drawing/2014/main" id="{F6F3E47F-407A-6925-8FE7-08EAB9DADC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6151" y="2252381"/>
            <a:ext cx="1309894" cy="1246600"/>
          </a:xfrm>
          <a:prstGeom prst="rect">
            <a:avLst/>
          </a:prstGeom>
        </p:spPr>
      </p:pic>
    </p:spTree>
    <p:extLst>
      <p:ext uri="{BB962C8B-B14F-4D97-AF65-F5344CB8AC3E}">
        <p14:creationId xmlns:p14="http://schemas.microsoft.com/office/powerpoint/2010/main" val="362460245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301</TotalTime>
  <Words>667</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Amasis MT Pro Medium</vt:lpstr>
      <vt:lpstr>Arial</vt:lpstr>
      <vt:lpstr>Calibri</vt:lpstr>
      <vt:lpstr>Candara</vt:lpstr>
      <vt:lpstr>Franklin Gothic Book</vt:lpstr>
      <vt:lpstr>Wingdings</vt:lpstr>
      <vt:lpstr>Crop</vt:lpstr>
      <vt:lpstr>Bank Performance Analysis</vt:lpstr>
      <vt:lpstr>Project Objective</vt:lpstr>
      <vt:lpstr>Agenda</vt:lpstr>
      <vt:lpstr>All KPI Analysis &amp; Recommendation</vt:lpstr>
      <vt:lpstr>Analysis of Grade and sub grade wise revol_bal  </vt:lpstr>
      <vt:lpstr>Analysis of Total Payment for Verified Status Vs Total Payment for Non Verified Status</vt:lpstr>
      <vt:lpstr>Analysis for State wise and month wise loan status </vt:lpstr>
      <vt:lpstr>Analysis for Statistical Overview of Home Ownership </vt:lpstr>
      <vt:lpstr>What we learn</vt:lpstr>
      <vt:lpstr>Challenges During Project</vt:lpstr>
      <vt:lpstr>Excel Dashboard</vt:lpstr>
      <vt:lpstr>Power BI Dashboard</vt:lpstr>
      <vt:lpstr>Tableau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Performance Analysis</dc:title>
  <dc:creator>Praveen Dubey</dc:creator>
  <cp:lastModifiedBy>Praveen Dubey</cp:lastModifiedBy>
  <cp:revision>9</cp:revision>
  <dcterms:created xsi:type="dcterms:W3CDTF">2024-03-12T09:12:42Z</dcterms:created>
  <dcterms:modified xsi:type="dcterms:W3CDTF">2024-03-12T16:15:20Z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